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98" r:id="rId2"/>
    <p:sldMasterId id="2147483710" r:id="rId3"/>
  </p:sldMasterIdLst>
  <p:notesMasterIdLst>
    <p:notesMasterId r:id="rId21"/>
  </p:notesMasterIdLst>
  <p:sldIdLst>
    <p:sldId id="256" r:id="rId4"/>
    <p:sldId id="310" r:id="rId5"/>
    <p:sldId id="275" r:id="rId6"/>
    <p:sldId id="262" r:id="rId7"/>
    <p:sldId id="288" r:id="rId8"/>
    <p:sldId id="289" r:id="rId9"/>
    <p:sldId id="308" r:id="rId10"/>
    <p:sldId id="292" r:id="rId11"/>
    <p:sldId id="259" r:id="rId12"/>
    <p:sldId id="276" r:id="rId13"/>
    <p:sldId id="277" r:id="rId14"/>
    <p:sldId id="305" r:id="rId15"/>
    <p:sldId id="303" r:id="rId16"/>
    <p:sldId id="304" r:id="rId17"/>
    <p:sldId id="299" r:id="rId18"/>
    <p:sldId id="311" r:id="rId19"/>
    <p:sldId id="28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76" userDrawn="1">
          <p15:clr>
            <a:srgbClr val="A4A3A4"/>
          </p15:clr>
        </p15:guide>
        <p15:guide id="2" pos="3840" userDrawn="1">
          <p15:clr>
            <a:srgbClr val="A4A3A4"/>
          </p15:clr>
        </p15:guide>
        <p15:guide id="3" pos="216" userDrawn="1">
          <p15:clr>
            <a:srgbClr val="A4A3A4"/>
          </p15:clr>
        </p15:guide>
        <p15:guide id="4" pos="7464" userDrawn="1">
          <p15:clr>
            <a:srgbClr val="A4A3A4"/>
          </p15:clr>
        </p15:guide>
        <p15:guide id="5" orient="horz" pos="744" userDrawn="1">
          <p15:clr>
            <a:srgbClr val="A4A3A4"/>
          </p15:clr>
        </p15:guide>
        <p15:guide id="6" orient="horz" pos="398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isnawanugroho" initials="t" lastIdx="1" clrIdx="0">
    <p:extLst>
      <p:ext uri="{19B8F6BF-5375-455C-9EA6-DF929625EA0E}">
        <p15:presenceInfo xmlns:p15="http://schemas.microsoft.com/office/powerpoint/2012/main" userId="trisnawanugroh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B0E6"/>
    <a:srgbClr val="48545A"/>
    <a:srgbClr val="65757D"/>
    <a:srgbClr val="FFFFFF"/>
    <a:srgbClr val="0B4861"/>
    <a:srgbClr val="116C91"/>
    <a:srgbClr val="4CBDEA"/>
    <a:srgbClr val="116789"/>
    <a:srgbClr val="1685B2"/>
    <a:srgbClr val="199F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87" autoAdjust="0"/>
    <p:restoredTop sz="95696" autoAdjust="0"/>
  </p:normalViewPr>
  <p:slideViewPr>
    <p:cSldViewPr snapToGrid="0" showGuides="1">
      <p:cViewPr varScale="1">
        <p:scale>
          <a:sx n="84" d="100"/>
          <a:sy n="84" d="100"/>
        </p:scale>
        <p:origin x="165" y="42"/>
      </p:cViewPr>
      <p:guideLst>
        <p:guide orient="horz" pos="2376"/>
        <p:guide pos="3840"/>
        <p:guide pos="216"/>
        <p:guide pos="7464"/>
        <p:guide orient="horz" pos="744"/>
        <p:guide orient="horz" pos="398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commentAuthors" Target="commentAuthors.xml"/></Relationships>
</file>

<file path=ppt/media/hdphoto1.wdp>
</file>

<file path=ppt/media/image1.jpg>
</file>

<file path=ppt/media/image10.png>
</file>

<file path=ppt/media/image11.png>
</file>

<file path=ppt/media/image12.jpeg>
</file>

<file path=ppt/media/image2.jpe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F8342C-339B-45C0-BFC6-78B0B01E28B7}" type="datetimeFigureOut">
              <a:rPr lang="en-US" smtClean="0"/>
              <a:t>4/10/2023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4F7B16-791D-47B0-8571-E572E530BBC0}" type="slidenum">
              <a:rPr lang="en-US" smtClean="0"/>
              <a:t>‹#›</a:t>
            </a:fld>
            <a:endParaRPr lang="en-US"/>
          </a:p>
        </p:txBody>
      </p:sp>
    </p:spTree>
    <p:extLst>
      <p:ext uri="{BB962C8B-B14F-4D97-AF65-F5344CB8AC3E}">
        <p14:creationId xmlns:p14="http://schemas.microsoft.com/office/powerpoint/2010/main" val="892638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photos/0-SGyQFiDRI?utm_source=unsplash&amp;utm_medium=referral&amp;utm_content=creditCopyText"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unsplash.com/search/photos/medical?utm_source=unsplash&amp;utm_medium=referral&amp;utm_content=creditCopyText"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unsplash.com/photos/0-SGyQFiDRI?utm_source=unsplash&amp;utm_medium=referral&amp;utm_content=creditCopyText"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unsplash.com/search/photos/medical?utm_source=unsplash&amp;utm_medium=referral&amp;utm_content=creditCopyText"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unsplash.com/photos/QJHzMkfrJpI?utm_source=unsplash&amp;utm_medium=referral&amp;utm_content=creditCopyText"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unsplash.com/search/photos/medical?utm_source=unsplash&amp;utm_medium=referral&amp;utm_content=creditCopyText"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err="1">
                <a:solidFill>
                  <a:schemeClr val="tx1"/>
                </a:solidFill>
                <a:effectLst/>
                <a:latin typeface="+mn-lt"/>
                <a:ea typeface="+mn-ea"/>
                <a:cs typeface="+mn-cs"/>
                <a:hlinkClick r:id="rId3"/>
              </a:rPr>
              <a:t>rawpixel</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AF4F7B16-791D-47B0-8571-E572E530BBC0}" type="slidenum">
              <a:rPr lang="en-US" smtClean="0"/>
              <a:t>1</a:t>
            </a:fld>
            <a:endParaRPr lang="en-US"/>
          </a:p>
        </p:txBody>
      </p:sp>
    </p:spTree>
    <p:extLst>
      <p:ext uri="{BB962C8B-B14F-4D97-AF65-F5344CB8AC3E}">
        <p14:creationId xmlns:p14="http://schemas.microsoft.com/office/powerpoint/2010/main" val="21458836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pallavi</a:t>
            </a:r>
            <a:endParaRPr lang="en-US" dirty="0"/>
          </a:p>
        </p:txBody>
      </p:sp>
      <p:sp>
        <p:nvSpPr>
          <p:cNvPr id="4" name="Slide Number Placeholder 3"/>
          <p:cNvSpPr>
            <a:spLocks noGrp="1"/>
          </p:cNvSpPr>
          <p:nvPr>
            <p:ph type="sldNum" sz="quarter" idx="5"/>
          </p:nvPr>
        </p:nvSpPr>
        <p:spPr/>
        <p:txBody>
          <a:bodyPr/>
          <a:lstStyle/>
          <a:p>
            <a:fld id="{AF4F7B16-791D-47B0-8571-E572E530BBC0}" type="slidenum">
              <a:rPr lang="en-US" smtClean="0"/>
              <a:t>11</a:t>
            </a:fld>
            <a:endParaRPr lang="en-US"/>
          </a:p>
        </p:txBody>
      </p:sp>
    </p:spTree>
    <p:extLst>
      <p:ext uri="{BB962C8B-B14F-4D97-AF65-F5344CB8AC3E}">
        <p14:creationId xmlns:p14="http://schemas.microsoft.com/office/powerpoint/2010/main" val="26126074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pallavi</a:t>
            </a:r>
            <a:endParaRPr lang="en-US" dirty="0"/>
          </a:p>
        </p:txBody>
      </p:sp>
      <p:sp>
        <p:nvSpPr>
          <p:cNvPr id="4" name="Slide Number Placeholder 3"/>
          <p:cNvSpPr>
            <a:spLocks noGrp="1"/>
          </p:cNvSpPr>
          <p:nvPr>
            <p:ph type="sldNum" sz="quarter" idx="5"/>
          </p:nvPr>
        </p:nvSpPr>
        <p:spPr/>
        <p:txBody>
          <a:bodyPr/>
          <a:lstStyle/>
          <a:p>
            <a:fld id="{AF4F7B16-791D-47B0-8571-E572E530BBC0}" type="slidenum">
              <a:rPr lang="en-US" smtClean="0"/>
              <a:t>12</a:t>
            </a:fld>
            <a:endParaRPr lang="en-US"/>
          </a:p>
        </p:txBody>
      </p:sp>
    </p:spTree>
    <p:extLst>
      <p:ext uri="{BB962C8B-B14F-4D97-AF65-F5344CB8AC3E}">
        <p14:creationId xmlns:p14="http://schemas.microsoft.com/office/powerpoint/2010/main" val="15346067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shiv</a:t>
            </a:r>
          </a:p>
        </p:txBody>
      </p:sp>
      <p:sp>
        <p:nvSpPr>
          <p:cNvPr id="4" name="Slide Number Placeholder 3"/>
          <p:cNvSpPr>
            <a:spLocks noGrp="1"/>
          </p:cNvSpPr>
          <p:nvPr>
            <p:ph type="sldNum" sz="quarter" idx="5"/>
          </p:nvPr>
        </p:nvSpPr>
        <p:spPr/>
        <p:txBody>
          <a:bodyPr/>
          <a:lstStyle/>
          <a:p>
            <a:fld id="{AF4F7B16-791D-47B0-8571-E572E530BBC0}" type="slidenum">
              <a:rPr lang="en-US" smtClean="0"/>
              <a:t>13</a:t>
            </a:fld>
            <a:endParaRPr lang="en-US"/>
          </a:p>
        </p:txBody>
      </p:sp>
    </p:spTree>
    <p:extLst>
      <p:ext uri="{BB962C8B-B14F-4D97-AF65-F5344CB8AC3E}">
        <p14:creationId xmlns:p14="http://schemas.microsoft.com/office/powerpoint/2010/main" val="39744462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shiv</a:t>
            </a:r>
          </a:p>
        </p:txBody>
      </p:sp>
      <p:sp>
        <p:nvSpPr>
          <p:cNvPr id="4" name="Slide Number Placeholder 3"/>
          <p:cNvSpPr>
            <a:spLocks noGrp="1"/>
          </p:cNvSpPr>
          <p:nvPr>
            <p:ph type="sldNum" sz="quarter" idx="5"/>
          </p:nvPr>
        </p:nvSpPr>
        <p:spPr/>
        <p:txBody>
          <a:bodyPr/>
          <a:lstStyle/>
          <a:p>
            <a:fld id="{AF4F7B16-791D-47B0-8571-E572E530BBC0}" type="slidenum">
              <a:rPr lang="en-US" smtClean="0"/>
              <a:t>14</a:t>
            </a:fld>
            <a:endParaRPr lang="en-US"/>
          </a:p>
        </p:txBody>
      </p:sp>
    </p:spTree>
    <p:extLst>
      <p:ext uri="{BB962C8B-B14F-4D97-AF65-F5344CB8AC3E}">
        <p14:creationId xmlns:p14="http://schemas.microsoft.com/office/powerpoint/2010/main" val="30864474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err="1"/>
              <a:t>Moeez</a:t>
            </a:r>
            <a:endParaRPr lang="en-US" dirty="0"/>
          </a:p>
          <a:p>
            <a:pPr marL="171450" indent="-171450">
              <a:buFontTx/>
              <a:buChar char="-"/>
            </a:pPr>
            <a:r>
              <a:rPr lang="en-US" dirty="0"/>
              <a:t>Race matter a lot, non white people don’t have much access to care, if white usually survive</a:t>
            </a:r>
          </a:p>
        </p:txBody>
      </p:sp>
      <p:sp>
        <p:nvSpPr>
          <p:cNvPr id="4" name="Slide Number Placeholder 3"/>
          <p:cNvSpPr>
            <a:spLocks noGrp="1"/>
          </p:cNvSpPr>
          <p:nvPr>
            <p:ph type="sldNum" sz="quarter" idx="5"/>
          </p:nvPr>
        </p:nvSpPr>
        <p:spPr/>
        <p:txBody>
          <a:bodyPr/>
          <a:lstStyle/>
          <a:p>
            <a:fld id="{AF4F7B16-791D-47B0-8571-E572E530BBC0}" type="slidenum">
              <a:rPr lang="en-US" smtClean="0"/>
              <a:t>15</a:t>
            </a:fld>
            <a:endParaRPr lang="en-US"/>
          </a:p>
        </p:txBody>
      </p:sp>
    </p:spTree>
    <p:extLst>
      <p:ext uri="{BB962C8B-B14F-4D97-AF65-F5344CB8AC3E}">
        <p14:creationId xmlns:p14="http://schemas.microsoft.com/office/powerpoint/2010/main" val="10472785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err="1"/>
              <a:t>shingi</a:t>
            </a:r>
            <a:endParaRPr lang="en-US" dirty="0"/>
          </a:p>
        </p:txBody>
      </p:sp>
      <p:sp>
        <p:nvSpPr>
          <p:cNvPr id="4" name="Slide Number Placeholder 3"/>
          <p:cNvSpPr>
            <a:spLocks noGrp="1"/>
          </p:cNvSpPr>
          <p:nvPr>
            <p:ph type="sldNum" sz="quarter" idx="5"/>
          </p:nvPr>
        </p:nvSpPr>
        <p:spPr/>
        <p:txBody>
          <a:bodyPr/>
          <a:lstStyle/>
          <a:p>
            <a:fld id="{AF4F7B16-791D-47B0-8571-E572E530BBC0}" type="slidenum">
              <a:rPr lang="en-US" smtClean="0"/>
              <a:t>16</a:t>
            </a:fld>
            <a:endParaRPr lang="en-US"/>
          </a:p>
        </p:txBody>
      </p:sp>
    </p:spTree>
    <p:extLst>
      <p:ext uri="{BB962C8B-B14F-4D97-AF65-F5344CB8AC3E}">
        <p14:creationId xmlns:p14="http://schemas.microsoft.com/office/powerpoint/2010/main" val="15216726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rawpixel</a:t>
            </a:r>
            <a:r>
              <a:rPr lang="en-US" sz="1200" b="0" i="0" kern="1200" dirty="0">
                <a:solidFill>
                  <a:schemeClr val="tx1"/>
                </a:solidFill>
                <a:effectLst/>
                <a:latin typeface="+mn-lt"/>
                <a:ea typeface="+mn-ea"/>
                <a:cs typeface="+mn-cs"/>
              </a:rPr>
              <a:t> on </a:t>
            </a:r>
            <a:r>
              <a:rPr lang="en-US" sz="1200" b="0" i="0" kern="1200" dirty="0">
                <a:solidFill>
                  <a:schemeClr val="tx1"/>
                </a:solidFill>
                <a:effectLst/>
                <a:latin typeface="+mn-lt"/>
                <a:ea typeface="+mn-ea"/>
                <a:cs typeface="+mn-cs"/>
                <a:hlinkClick r:id="rId4"/>
              </a:rPr>
              <a:t>Unsplash</a:t>
            </a:r>
            <a:endParaRPr lang="en-US"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shingi</a:t>
            </a:r>
            <a:endParaRPr lang="en-US" dirty="0"/>
          </a:p>
        </p:txBody>
      </p:sp>
      <p:sp>
        <p:nvSpPr>
          <p:cNvPr id="4" name="Slide Number Placeholder 3"/>
          <p:cNvSpPr>
            <a:spLocks noGrp="1"/>
          </p:cNvSpPr>
          <p:nvPr>
            <p:ph type="sldNum" sz="quarter" idx="5"/>
          </p:nvPr>
        </p:nvSpPr>
        <p:spPr/>
        <p:txBody>
          <a:bodyPr/>
          <a:lstStyle/>
          <a:p>
            <a:fld id="{AF4F7B16-791D-47B0-8571-E572E530BBC0}" type="slidenum">
              <a:rPr lang="en-US" smtClean="0"/>
              <a:t>17</a:t>
            </a:fld>
            <a:endParaRPr lang="en-US"/>
          </a:p>
        </p:txBody>
      </p:sp>
    </p:spTree>
    <p:extLst>
      <p:ext uri="{BB962C8B-B14F-4D97-AF65-F5344CB8AC3E}">
        <p14:creationId xmlns:p14="http://schemas.microsoft.com/office/powerpoint/2010/main" val="2400136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rodrigo</a:t>
            </a:r>
            <a:endParaRPr lang="en-US" dirty="0"/>
          </a:p>
        </p:txBody>
      </p:sp>
      <p:sp>
        <p:nvSpPr>
          <p:cNvPr id="4" name="Slide Number Placeholder 3"/>
          <p:cNvSpPr>
            <a:spLocks noGrp="1"/>
          </p:cNvSpPr>
          <p:nvPr>
            <p:ph type="sldNum" sz="quarter" idx="5"/>
          </p:nvPr>
        </p:nvSpPr>
        <p:spPr/>
        <p:txBody>
          <a:bodyPr/>
          <a:lstStyle/>
          <a:p>
            <a:fld id="{7584F23F-D8BB-46C2-B46F-52E2E4CF08A5}" type="slidenum">
              <a:rPr lang="en-US" smtClean="0"/>
              <a:t>2</a:t>
            </a:fld>
            <a:endParaRPr lang="en-US"/>
          </a:p>
        </p:txBody>
      </p:sp>
    </p:spTree>
    <p:extLst>
      <p:ext uri="{BB962C8B-B14F-4D97-AF65-F5344CB8AC3E}">
        <p14:creationId xmlns:p14="http://schemas.microsoft.com/office/powerpoint/2010/main" val="3367541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Samuel Zeller</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AF4F7B16-791D-47B0-8571-E572E530BBC0}" type="slidenum">
              <a:rPr lang="en-US" smtClean="0"/>
              <a:t>3</a:t>
            </a:fld>
            <a:endParaRPr lang="en-US"/>
          </a:p>
        </p:txBody>
      </p:sp>
    </p:spTree>
    <p:extLst>
      <p:ext uri="{BB962C8B-B14F-4D97-AF65-F5344CB8AC3E}">
        <p14:creationId xmlns:p14="http://schemas.microsoft.com/office/powerpoint/2010/main" val="918769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rodrigo</a:t>
            </a:r>
            <a:endParaRPr lang="en-US" dirty="0"/>
          </a:p>
        </p:txBody>
      </p:sp>
      <p:sp>
        <p:nvSpPr>
          <p:cNvPr id="4" name="Slide Number Placeholder 3"/>
          <p:cNvSpPr>
            <a:spLocks noGrp="1"/>
          </p:cNvSpPr>
          <p:nvPr>
            <p:ph type="sldNum" sz="quarter" idx="5"/>
          </p:nvPr>
        </p:nvSpPr>
        <p:spPr/>
        <p:txBody>
          <a:bodyPr/>
          <a:lstStyle/>
          <a:p>
            <a:fld id="{AF4F7B16-791D-47B0-8571-E572E530BBC0}" type="slidenum">
              <a:rPr lang="en-US" smtClean="0"/>
              <a:t>5</a:t>
            </a:fld>
            <a:endParaRPr lang="en-US"/>
          </a:p>
        </p:txBody>
      </p:sp>
    </p:spTree>
    <p:extLst>
      <p:ext uri="{BB962C8B-B14F-4D97-AF65-F5344CB8AC3E}">
        <p14:creationId xmlns:p14="http://schemas.microsoft.com/office/powerpoint/2010/main" val="28736892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MERGED DATASET 67 – CLEAN 44 COLS - shiv</a:t>
            </a:r>
          </a:p>
          <a:p>
            <a:endParaRPr lang="en-US" dirty="0"/>
          </a:p>
        </p:txBody>
      </p:sp>
      <p:sp>
        <p:nvSpPr>
          <p:cNvPr id="4" name="Slide Number Placeholder 3"/>
          <p:cNvSpPr>
            <a:spLocks noGrp="1"/>
          </p:cNvSpPr>
          <p:nvPr>
            <p:ph type="sldNum" sz="quarter" idx="5"/>
          </p:nvPr>
        </p:nvSpPr>
        <p:spPr/>
        <p:txBody>
          <a:bodyPr/>
          <a:lstStyle/>
          <a:p>
            <a:fld id="{AF4F7B16-791D-47B0-8571-E572E530BBC0}" type="slidenum">
              <a:rPr lang="en-US" smtClean="0"/>
              <a:t>6</a:t>
            </a:fld>
            <a:endParaRPr lang="en-US"/>
          </a:p>
        </p:txBody>
      </p:sp>
    </p:spTree>
    <p:extLst>
      <p:ext uri="{BB962C8B-B14F-4D97-AF65-F5344CB8AC3E}">
        <p14:creationId xmlns:p14="http://schemas.microsoft.com/office/powerpoint/2010/main" val="37524924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shiv</a:t>
            </a:r>
          </a:p>
        </p:txBody>
      </p:sp>
      <p:sp>
        <p:nvSpPr>
          <p:cNvPr id="4" name="Slide Number Placeholder 3"/>
          <p:cNvSpPr>
            <a:spLocks noGrp="1"/>
          </p:cNvSpPr>
          <p:nvPr>
            <p:ph type="sldNum" sz="quarter" idx="5"/>
          </p:nvPr>
        </p:nvSpPr>
        <p:spPr/>
        <p:txBody>
          <a:bodyPr/>
          <a:lstStyle/>
          <a:p>
            <a:fld id="{AF4F7B16-791D-47B0-8571-E572E530BBC0}" type="slidenum">
              <a:rPr lang="en-US" smtClean="0"/>
              <a:t>7</a:t>
            </a:fld>
            <a:endParaRPr lang="en-US"/>
          </a:p>
        </p:txBody>
      </p:sp>
    </p:spTree>
    <p:extLst>
      <p:ext uri="{BB962C8B-B14F-4D97-AF65-F5344CB8AC3E}">
        <p14:creationId xmlns:p14="http://schemas.microsoft.com/office/powerpoint/2010/main" val="4180173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shiv</a:t>
            </a:r>
          </a:p>
        </p:txBody>
      </p:sp>
      <p:sp>
        <p:nvSpPr>
          <p:cNvPr id="4" name="Slide Number Placeholder 3"/>
          <p:cNvSpPr>
            <a:spLocks noGrp="1"/>
          </p:cNvSpPr>
          <p:nvPr>
            <p:ph type="sldNum" sz="quarter" idx="5"/>
          </p:nvPr>
        </p:nvSpPr>
        <p:spPr/>
        <p:txBody>
          <a:bodyPr/>
          <a:lstStyle/>
          <a:p>
            <a:fld id="{AF4F7B16-791D-47B0-8571-E572E530BBC0}" type="slidenum">
              <a:rPr lang="en-US" smtClean="0"/>
              <a:t>8</a:t>
            </a:fld>
            <a:endParaRPr lang="en-US"/>
          </a:p>
        </p:txBody>
      </p:sp>
    </p:spTree>
    <p:extLst>
      <p:ext uri="{BB962C8B-B14F-4D97-AF65-F5344CB8AC3E}">
        <p14:creationId xmlns:p14="http://schemas.microsoft.com/office/powerpoint/2010/main" val="3843094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pallavi</a:t>
            </a:r>
            <a:endParaRPr lang="en-US" dirty="0"/>
          </a:p>
        </p:txBody>
      </p:sp>
      <p:sp>
        <p:nvSpPr>
          <p:cNvPr id="4" name="Slide Number Placeholder 3"/>
          <p:cNvSpPr>
            <a:spLocks noGrp="1"/>
          </p:cNvSpPr>
          <p:nvPr>
            <p:ph type="sldNum" sz="quarter" idx="5"/>
          </p:nvPr>
        </p:nvSpPr>
        <p:spPr/>
        <p:txBody>
          <a:bodyPr/>
          <a:lstStyle/>
          <a:p>
            <a:fld id="{AF4F7B16-791D-47B0-8571-E572E530BBC0}" type="slidenum">
              <a:rPr lang="en-US" smtClean="0"/>
              <a:t>9</a:t>
            </a:fld>
            <a:endParaRPr lang="en-US"/>
          </a:p>
        </p:txBody>
      </p:sp>
    </p:spTree>
    <p:extLst>
      <p:ext uri="{BB962C8B-B14F-4D97-AF65-F5344CB8AC3E}">
        <p14:creationId xmlns:p14="http://schemas.microsoft.com/office/powerpoint/2010/main" val="36522345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COMBINE 3 – 4</a:t>
            </a:r>
          </a:p>
          <a:p>
            <a:r>
              <a:rPr lang="en-US" dirty="0"/>
              <a:t>PT 7 TO PT1</a:t>
            </a:r>
          </a:p>
          <a:p>
            <a:r>
              <a:rPr lang="en-US" dirty="0"/>
              <a:t>5-6 COMBINED </a:t>
            </a:r>
          </a:p>
          <a:p>
            <a:r>
              <a:rPr lang="en-US" dirty="0"/>
              <a:t>2. </a:t>
            </a:r>
            <a:r>
              <a:rPr lang="en-US" dirty="0" err="1"/>
              <a:t>predict_probo</a:t>
            </a:r>
            <a:r>
              <a:rPr lang="en-US" dirty="0"/>
              <a:t> not predict probability</a:t>
            </a:r>
          </a:p>
          <a:p>
            <a:r>
              <a:rPr lang="en-US" dirty="0"/>
              <a:t>5 points total </a:t>
            </a:r>
          </a:p>
        </p:txBody>
      </p:sp>
      <p:sp>
        <p:nvSpPr>
          <p:cNvPr id="4" name="Slide Number Placeholder 3"/>
          <p:cNvSpPr>
            <a:spLocks noGrp="1"/>
          </p:cNvSpPr>
          <p:nvPr>
            <p:ph type="sldNum" sz="quarter" idx="5"/>
          </p:nvPr>
        </p:nvSpPr>
        <p:spPr/>
        <p:txBody>
          <a:bodyPr/>
          <a:lstStyle/>
          <a:p>
            <a:fld id="{AF4F7B16-791D-47B0-8571-E572E530BBC0}" type="slidenum">
              <a:rPr lang="en-US" smtClean="0"/>
              <a:t>10</a:t>
            </a:fld>
            <a:endParaRPr lang="en-US"/>
          </a:p>
        </p:txBody>
      </p:sp>
    </p:spTree>
    <p:extLst>
      <p:ext uri="{BB962C8B-B14F-4D97-AF65-F5344CB8AC3E}">
        <p14:creationId xmlns:p14="http://schemas.microsoft.com/office/powerpoint/2010/main" val="1755325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20BFD-04FC-4673-AEAF-E384E8D525A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B6AD8F-74C6-4361-BB07-9F95F75BEF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91BB02-B392-41B6-9DC8-319DDBE58F8F}"/>
              </a:ext>
            </a:extLst>
          </p:cNvPr>
          <p:cNvSpPr>
            <a:spLocks noGrp="1"/>
          </p:cNvSpPr>
          <p:nvPr>
            <p:ph type="dt" sz="half" idx="10"/>
          </p:nvPr>
        </p:nvSpPr>
        <p:spPr/>
        <p:txBody>
          <a:bodyPr/>
          <a:lstStyle/>
          <a:p>
            <a:fld id="{932B7306-DB34-46D3-964D-B08B6DA0A9E6}" type="datetimeFigureOut">
              <a:rPr lang="en-US" smtClean="0"/>
              <a:t>4/10/2023</a:t>
            </a:fld>
            <a:endParaRPr lang="en-US"/>
          </a:p>
        </p:txBody>
      </p:sp>
      <p:sp>
        <p:nvSpPr>
          <p:cNvPr id="5" name="Footer Placeholder 4">
            <a:extLst>
              <a:ext uri="{FF2B5EF4-FFF2-40B4-BE49-F238E27FC236}">
                <a16:creationId xmlns:a16="http://schemas.microsoft.com/office/drawing/2014/main" id="{0CD02F9E-6E73-4757-9686-8B90CC8855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03CFB-E5DB-4CD8-B896-2F78E000A41B}"/>
              </a:ext>
            </a:extLst>
          </p:cNvPr>
          <p:cNvSpPr>
            <a:spLocks noGrp="1"/>
          </p:cNvSpPr>
          <p:nvPr>
            <p:ph type="sldNum" sz="quarter" idx="12"/>
          </p:nvPr>
        </p:nvSpPr>
        <p:spPr/>
        <p:txBody>
          <a:bodyPr/>
          <a:lstStyle/>
          <a:p>
            <a:fld id="{BF18E8F2-CA20-4A79-8DF0-726E71D04003}" type="slidenum">
              <a:rPr lang="en-US" smtClean="0"/>
              <a:t>‹#›</a:t>
            </a:fld>
            <a:endParaRPr lang="en-US"/>
          </a:p>
        </p:txBody>
      </p:sp>
    </p:spTree>
    <p:extLst>
      <p:ext uri="{BB962C8B-B14F-4D97-AF65-F5344CB8AC3E}">
        <p14:creationId xmlns:p14="http://schemas.microsoft.com/office/powerpoint/2010/main" val="2684753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BCB66-3034-482B-8C62-EEE22447604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632893-5735-401D-B224-14AC02B3186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D3B4E6-B29E-449C-B0A3-981698FF4562}"/>
              </a:ext>
            </a:extLst>
          </p:cNvPr>
          <p:cNvSpPr>
            <a:spLocks noGrp="1"/>
          </p:cNvSpPr>
          <p:nvPr>
            <p:ph type="dt" sz="half" idx="10"/>
          </p:nvPr>
        </p:nvSpPr>
        <p:spPr/>
        <p:txBody>
          <a:bodyPr/>
          <a:lstStyle/>
          <a:p>
            <a:fld id="{932B7306-DB34-46D3-964D-B08B6DA0A9E6}" type="datetimeFigureOut">
              <a:rPr lang="en-US" smtClean="0"/>
              <a:t>4/10/2023</a:t>
            </a:fld>
            <a:endParaRPr lang="en-US"/>
          </a:p>
        </p:txBody>
      </p:sp>
      <p:sp>
        <p:nvSpPr>
          <p:cNvPr id="5" name="Footer Placeholder 4">
            <a:extLst>
              <a:ext uri="{FF2B5EF4-FFF2-40B4-BE49-F238E27FC236}">
                <a16:creationId xmlns:a16="http://schemas.microsoft.com/office/drawing/2014/main" id="{C482F366-B716-4C24-9A5D-9802D04EDF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075B9E-AA12-44D1-8F30-229AD85FF19A}"/>
              </a:ext>
            </a:extLst>
          </p:cNvPr>
          <p:cNvSpPr>
            <a:spLocks noGrp="1"/>
          </p:cNvSpPr>
          <p:nvPr>
            <p:ph type="sldNum" sz="quarter" idx="12"/>
          </p:nvPr>
        </p:nvSpPr>
        <p:spPr/>
        <p:txBody>
          <a:bodyPr/>
          <a:lstStyle/>
          <a:p>
            <a:fld id="{BF18E8F2-CA20-4A79-8DF0-726E71D04003}" type="slidenum">
              <a:rPr lang="en-US" smtClean="0"/>
              <a:t>‹#›</a:t>
            </a:fld>
            <a:endParaRPr lang="en-US"/>
          </a:p>
        </p:txBody>
      </p:sp>
    </p:spTree>
    <p:extLst>
      <p:ext uri="{BB962C8B-B14F-4D97-AF65-F5344CB8AC3E}">
        <p14:creationId xmlns:p14="http://schemas.microsoft.com/office/powerpoint/2010/main" val="401938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DFFFB7-330E-4024-AC30-9985FB35D87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8137EF-49B1-4A4C-803F-3E284754047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068541-8787-420B-B4FC-19C04EE1F897}"/>
              </a:ext>
            </a:extLst>
          </p:cNvPr>
          <p:cNvSpPr>
            <a:spLocks noGrp="1"/>
          </p:cNvSpPr>
          <p:nvPr>
            <p:ph type="dt" sz="half" idx="10"/>
          </p:nvPr>
        </p:nvSpPr>
        <p:spPr/>
        <p:txBody>
          <a:bodyPr/>
          <a:lstStyle/>
          <a:p>
            <a:fld id="{932B7306-DB34-46D3-964D-B08B6DA0A9E6}" type="datetimeFigureOut">
              <a:rPr lang="en-US" smtClean="0"/>
              <a:t>4/10/2023</a:t>
            </a:fld>
            <a:endParaRPr lang="en-US"/>
          </a:p>
        </p:txBody>
      </p:sp>
      <p:sp>
        <p:nvSpPr>
          <p:cNvPr id="5" name="Footer Placeholder 4">
            <a:extLst>
              <a:ext uri="{FF2B5EF4-FFF2-40B4-BE49-F238E27FC236}">
                <a16:creationId xmlns:a16="http://schemas.microsoft.com/office/drawing/2014/main" id="{7F384C63-2516-493C-B796-1BAD62A922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F53EFD-9C5A-4BDB-B470-A733EDBB13E3}"/>
              </a:ext>
            </a:extLst>
          </p:cNvPr>
          <p:cNvSpPr>
            <a:spLocks noGrp="1"/>
          </p:cNvSpPr>
          <p:nvPr>
            <p:ph type="sldNum" sz="quarter" idx="12"/>
          </p:nvPr>
        </p:nvSpPr>
        <p:spPr/>
        <p:txBody>
          <a:bodyPr/>
          <a:lstStyle/>
          <a:p>
            <a:fld id="{BF18E8F2-CA20-4A79-8DF0-726E71D04003}" type="slidenum">
              <a:rPr lang="en-US" smtClean="0"/>
              <a:t>‹#›</a:t>
            </a:fld>
            <a:endParaRPr lang="en-US"/>
          </a:p>
        </p:txBody>
      </p:sp>
    </p:spTree>
    <p:extLst>
      <p:ext uri="{BB962C8B-B14F-4D97-AF65-F5344CB8AC3E}">
        <p14:creationId xmlns:p14="http://schemas.microsoft.com/office/powerpoint/2010/main" val="544213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94816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8" name="Picture Placeholder 7"/>
          <p:cNvSpPr>
            <a:spLocks noGrp="1"/>
          </p:cNvSpPr>
          <p:nvPr>
            <p:ph type="pic" sz="quarter" idx="13"/>
          </p:nvPr>
        </p:nvSpPr>
        <p:spPr>
          <a:xfrm>
            <a:off x="5965825" y="876300"/>
            <a:ext cx="5387975" cy="5105400"/>
          </a:xfrm>
        </p:spPr>
        <p:txBody>
          <a:bodyPr/>
          <a:lstStyle/>
          <a:p>
            <a:endParaRPr lang="en-US"/>
          </a:p>
        </p:txBody>
      </p:sp>
      <p:sp>
        <p:nvSpPr>
          <p:cNvPr id="3" name="Date Placeholder 2"/>
          <p:cNvSpPr>
            <a:spLocks noGrp="1"/>
          </p:cNvSpPr>
          <p:nvPr>
            <p:ph type="dt" sz="half" idx="10"/>
          </p:nvPr>
        </p:nvSpPr>
        <p:spPr/>
        <p:txBody>
          <a:bodyPr/>
          <a:lstStyle/>
          <a:p>
            <a:fld id="{E8EFAF36-656E-48FA-9AC4-A361A0BA4BCA}" type="datetimeFigureOut">
              <a:rPr lang="en-US" smtClean="0"/>
              <a:t>4/10/2023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DC1BDEC-F808-48C5-9C7C-634A209D2B9E}" type="slidenum">
              <a:rPr lang="en-US" smtClean="0"/>
              <a:t>‹#›</a:t>
            </a:fld>
            <a:endParaRPr lang="en-US"/>
          </a:p>
        </p:txBody>
      </p:sp>
    </p:spTree>
    <p:extLst>
      <p:ext uri="{BB962C8B-B14F-4D97-AF65-F5344CB8AC3E}">
        <p14:creationId xmlns:p14="http://schemas.microsoft.com/office/powerpoint/2010/main" val="19817049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35C83-A4B7-4A94-B844-32156BEDE3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741B78E-734A-4824-BF7A-60B17932E5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C1ABCC-BA9D-40C3-9143-5EF6FE9E4ED8}"/>
              </a:ext>
            </a:extLst>
          </p:cNvPr>
          <p:cNvSpPr>
            <a:spLocks noGrp="1"/>
          </p:cNvSpPr>
          <p:nvPr>
            <p:ph type="dt" sz="half" idx="10"/>
          </p:nvPr>
        </p:nvSpPr>
        <p:spPr/>
        <p:txBody>
          <a:bodyPr/>
          <a:lstStyle/>
          <a:p>
            <a:fld id="{64D04C58-FA62-45F4-A96E-40C49D52AEA5}" type="datetimeFigureOut">
              <a:rPr lang="en-US" smtClean="0"/>
              <a:t>4/10/2023</a:t>
            </a:fld>
            <a:endParaRPr lang="en-US"/>
          </a:p>
        </p:txBody>
      </p:sp>
      <p:sp>
        <p:nvSpPr>
          <p:cNvPr id="5" name="Footer Placeholder 4">
            <a:extLst>
              <a:ext uri="{FF2B5EF4-FFF2-40B4-BE49-F238E27FC236}">
                <a16:creationId xmlns:a16="http://schemas.microsoft.com/office/drawing/2014/main" id="{FCD9E748-857C-437C-9D3B-A48722597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A0E15F-DFD8-4620-841D-124041B0D848}"/>
              </a:ext>
            </a:extLst>
          </p:cNvPr>
          <p:cNvSpPr>
            <a:spLocks noGrp="1"/>
          </p:cNvSpPr>
          <p:nvPr>
            <p:ph type="sldNum" sz="quarter" idx="12"/>
          </p:nvPr>
        </p:nvSpPr>
        <p:spPr/>
        <p:txBody>
          <a:bodyPr/>
          <a:lstStyle/>
          <a:p>
            <a:fld id="{57419944-944D-4CCD-B088-42500AB2AC95}" type="slidenum">
              <a:rPr lang="en-US" smtClean="0"/>
              <a:t>‹#›</a:t>
            </a:fld>
            <a:endParaRPr lang="en-US"/>
          </a:p>
        </p:txBody>
      </p:sp>
    </p:spTree>
    <p:extLst>
      <p:ext uri="{BB962C8B-B14F-4D97-AF65-F5344CB8AC3E}">
        <p14:creationId xmlns:p14="http://schemas.microsoft.com/office/powerpoint/2010/main" val="12133774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303FC-A7E5-48DD-BBB9-CC6FE11344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2AAD8A-D955-460A-B281-ACEA3D23EC8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FF4C3C-59BF-4D8D-BF75-9946255DFEE9}"/>
              </a:ext>
            </a:extLst>
          </p:cNvPr>
          <p:cNvSpPr>
            <a:spLocks noGrp="1"/>
          </p:cNvSpPr>
          <p:nvPr>
            <p:ph type="dt" sz="half" idx="10"/>
          </p:nvPr>
        </p:nvSpPr>
        <p:spPr/>
        <p:txBody>
          <a:bodyPr/>
          <a:lstStyle/>
          <a:p>
            <a:fld id="{64D04C58-FA62-45F4-A96E-40C49D52AEA5}" type="datetimeFigureOut">
              <a:rPr lang="en-US" smtClean="0"/>
              <a:t>4/10/2023</a:t>
            </a:fld>
            <a:endParaRPr lang="en-US"/>
          </a:p>
        </p:txBody>
      </p:sp>
      <p:sp>
        <p:nvSpPr>
          <p:cNvPr id="5" name="Footer Placeholder 4">
            <a:extLst>
              <a:ext uri="{FF2B5EF4-FFF2-40B4-BE49-F238E27FC236}">
                <a16:creationId xmlns:a16="http://schemas.microsoft.com/office/drawing/2014/main" id="{27904597-040A-47E1-971B-E28027BA71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EBCB4F-ABA1-45AF-9F15-9D990F08E0BB}"/>
              </a:ext>
            </a:extLst>
          </p:cNvPr>
          <p:cNvSpPr>
            <a:spLocks noGrp="1"/>
          </p:cNvSpPr>
          <p:nvPr>
            <p:ph type="sldNum" sz="quarter" idx="12"/>
          </p:nvPr>
        </p:nvSpPr>
        <p:spPr/>
        <p:txBody>
          <a:bodyPr/>
          <a:lstStyle/>
          <a:p>
            <a:fld id="{57419944-944D-4CCD-B088-42500AB2AC95}" type="slidenum">
              <a:rPr lang="en-US" smtClean="0"/>
              <a:t>‹#›</a:t>
            </a:fld>
            <a:endParaRPr lang="en-US"/>
          </a:p>
        </p:txBody>
      </p:sp>
    </p:spTree>
    <p:extLst>
      <p:ext uri="{BB962C8B-B14F-4D97-AF65-F5344CB8AC3E}">
        <p14:creationId xmlns:p14="http://schemas.microsoft.com/office/powerpoint/2010/main" val="16743975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15FB1-4927-466B-8AC6-1817BA9A3B0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D53F9E-A217-4DC9-91AE-C316D26BB3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DE70176-6356-494C-B006-20A5D7AF2A0F}"/>
              </a:ext>
            </a:extLst>
          </p:cNvPr>
          <p:cNvSpPr>
            <a:spLocks noGrp="1"/>
          </p:cNvSpPr>
          <p:nvPr>
            <p:ph type="dt" sz="half" idx="10"/>
          </p:nvPr>
        </p:nvSpPr>
        <p:spPr/>
        <p:txBody>
          <a:bodyPr/>
          <a:lstStyle/>
          <a:p>
            <a:fld id="{64D04C58-FA62-45F4-A96E-40C49D52AEA5}" type="datetimeFigureOut">
              <a:rPr lang="en-US" smtClean="0"/>
              <a:t>4/10/2023</a:t>
            </a:fld>
            <a:endParaRPr lang="en-US"/>
          </a:p>
        </p:txBody>
      </p:sp>
      <p:sp>
        <p:nvSpPr>
          <p:cNvPr id="5" name="Footer Placeholder 4">
            <a:extLst>
              <a:ext uri="{FF2B5EF4-FFF2-40B4-BE49-F238E27FC236}">
                <a16:creationId xmlns:a16="http://schemas.microsoft.com/office/drawing/2014/main" id="{55E251CF-BDB4-47B6-9F58-A0DEE8F4B7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810849-EC49-48D3-8E55-263CCF2B2B61}"/>
              </a:ext>
            </a:extLst>
          </p:cNvPr>
          <p:cNvSpPr>
            <a:spLocks noGrp="1"/>
          </p:cNvSpPr>
          <p:nvPr>
            <p:ph type="sldNum" sz="quarter" idx="12"/>
          </p:nvPr>
        </p:nvSpPr>
        <p:spPr/>
        <p:txBody>
          <a:bodyPr/>
          <a:lstStyle/>
          <a:p>
            <a:fld id="{57419944-944D-4CCD-B088-42500AB2AC95}" type="slidenum">
              <a:rPr lang="en-US" smtClean="0"/>
              <a:t>‹#›</a:t>
            </a:fld>
            <a:endParaRPr lang="en-US"/>
          </a:p>
        </p:txBody>
      </p:sp>
    </p:spTree>
    <p:extLst>
      <p:ext uri="{BB962C8B-B14F-4D97-AF65-F5344CB8AC3E}">
        <p14:creationId xmlns:p14="http://schemas.microsoft.com/office/powerpoint/2010/main" val="37823673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6A1E7-EA08-4A60-8C71-4C7886EEC7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327586-EC51-4E5F-940D-BE9C1291DBB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ABFDF8C-92CE-4478-8FA1-2443BE16DCF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143360D-06D2-426D-B2D4-6DBC3D2B4AAD}"/>
              </a:ext>
            </a:extLst>
          </p:cNvPr>
          <p:cNvSpPr>
            <a:spLocks noGrp="1"/>
          </p:cNvSpPr>
          <p:nvPr>
            <p:ph type="dt" sz="half" idx="10"/>
          </p:nvPr>
        </p:nvSpPr>
        <p:spPr/>
        <p:txBody>
          <a:bodyPr/>
          <a:lstStyle/>
          <a:p>
            <a:fld id="{64D04C58-FA62-45F4-A96E-40C49D52AEA5}" type="datetimeFigureOut">
              <a:rPr lang="en-US" smtClean="0"/>
              <a:t>4/10/2023</a:t>
            </a:fld>
            <a:endParaRPr lang="en-US"/>
          </a:p>
        </p:txBody>
      </p:sp>
      <p:sp>
        <p:nvSpPr>
          <p:cNvPr id="6" name="Footer Placeholder 5">
            <a:extLst>
              <a:ext uri="{FF2B5EF4-FFF2-40B4-BE49-F238E27FC236}">
                <a16:creationId xmlns:a16="http://schemas.microsoft.com/office/drawing/2014/main" id="{32ED213B-5C28-4229-B1EE-1BA4D7A32E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7436AF-3F63-4231-BC72-F4FE555519E1}"/>
              </a:ext>
            </a:extLst>
          </p:cNvPr>
          <p:cNvSpPr>
            <a:spLocks noGrp="1"/>
          </p:cNvSpPr>
          <p:nvPr>
            <p:ph type="sldNum" sz="quarter" idx="12"/>
          </p:nvPr>
        </p:nvSpPr>
        <p:spPr/>
        <p:txBody>
          <a:bodyPr/>
          <a:lstStyle/>
          <a:p>
            <a:fld id="{57419944-944D-4CCD-B088-42500AB2AC95}" type="slidenum">
              <a:rPr lang="en-US" smtClean="0"/>
              <a:t>‹#›</a:t>
            </a:fld>
            <a:endParaRPr lang="en-US"/>
          </a:p>
        </p:txBody>
      </p:sp>
    </p:spTree>
    <p:extLst>
      <p:ext uri="{BB962C8B-B14F-4D97-AF65-F5344CB8AC3E}">
        <p14:creationId xmlns:p14="http://schemas.microsoft.com/office/powerpoint/2010/main" val="14618049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2CFB3-04EF-4295-8ECD-CE0FDFF4EC7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06A6EE-DEE7-4CD1-BBED-E3EF6845117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2F797AB-C2DD-4EFE-8EFE-B468C8FE1F6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8C013A-0933-4A9D-89C2-7F196C8743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ED859C0-8142-43A8-9C15-C5D6A2E6DFD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39FFC0-0C44-498E-AC48-C3DB5A44FCBE}"/>
              </a:ext>
            </a:extLst>
          </p:cNvPr>
          <p:cNvSpPr>
            <a:spLocks noGrp="1"/>
          </p:cNvSpPr>
          <p:nvPr>
            <p:ph type="dt" sz="half" idx="10"/>
          </p:nvPr>
        </p:nvSpPr>
        <p:spPr/>
        <p:txBody>
          <a:bodyPr/>
          <a:lstStyle/>
          <a:p>
            <a:fld id="{64D04C58-FA62-45F4-A96E-40C49D52AEA5}" type="datetimeFigureOut">
              <a:rPr lang="en-US" smtClean="0"/>
              <a:t>4/10/2023</a:t>
            </a:fld>
            <a:endParaRPr lang="en-US"/>
          </a:p>
        </p:txBody>
      </p:sp>
      <p:sp>
        <p:nvSpPr>
          <p:cNvPr id="8" name="Footer Placeholder 7">
            <a:extLst>
              <a:ext uri="{FF2B5EF4-FFF2-40B4-BE49-F238E27FC236}">
                <a16:creationId xmlns:a16="http://schemas.microsoft.com/office/drawing/2014/main" id="{8201C689-527E-4EA2-9F18-0BDAE47B24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DB963AC-97B2-45C1-85A0-62C47120FD10}"/>
              </a:ext>
            </a:extLst>
          </p:cNvPr>
          <p:cNvSpPr>
            <a:spLocks noGrp="1"/>
          </p:cNvSpPr>
          <p:nvPr>
            <p:ph type="sldNum" sz="quarter" idx="12"/>
          </p:nvPr>
        </p:nvSpPr>
        <p:spPr/>
        <p:txBody>
          <a:bodyPr/>
          <a:lstStyle/>
          <a:p>
            <a:fld id="{57419944-944D-4CCD-B088-42500AB2AC95}" type="slidenum">
              <a:rPr lang="en-US" smtClean="0"/>
              <a:t>‹#›</a:t>
            </a:fld>
            <a:endParaRPr lang="en-US"/>
          </a:p>
        </p:txBody>
      </p:sp>
    </p:spTree>
    <p:extLst>
      <p:ext uri="{BB962C8B-B14F-4D97-AF65-F5344CB8AC3E}">
        <p14:creationId xmlns:p14="http://schemas.microsoft.com/office/powerpoint/2010/main" val="24068526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E4AAB-4F74-4362-A104-9181AF68A0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8C606D-B4CB-4CCC-AAC8-5BD7BA908444}"/>
              </a:ext>
            </a:extLst>
          </p:cNvPr>
          <p:cNvSpPr>
            <a:spLocks noGrp="1"/>
          </p:cNvSpPr>
          <p:nvPr>
            <p:ph type="dt" sz="half" idx="10"/>
          </p:nvPr>
        </p:nvSpPr>
        <p:spPr/>
        <p:txBody>
          <a:bodyPr/>
          <a:lstStyle/>
          <a:p>
            <a:fld id="{64D04C58-FA62-45F4-A96E-40C49D52AEA5}" type="datetimeFigureOut">
              <a:rPr lang="en-US" smtClean="0"/>
              <a:t>4/10/2023</a:t>
            </a:fld>
            <a:endParaRPr lang="en-US"/>
          </a:p>
        </p:txBody>
      </p:sp>
      <p:sp>
        <p:nvSpPr>
          <p:cNvPr id="4" name="Footer Placeholder 3">
            <a:extLst>
              <a:ext uri="{FF2B5EF4-FFF2-40B4-BE49-F238E27FC236}">
                <a16:creationId xmlns:a16="http://schemas.microsoft.com/office/drawing/2014/main" id="{1942C71C-C4FF-48FF-9159-C982D37455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0BBD44-4B55-4902-AC63-E43074A86EC2}"/>
              </a:ext>
            </a:extLst>
          </p:cNvPr>
          <p:cNvSpPr>
            <a:spLocks noGrp="1"/>
          </p:cNvSpPr>
          <p:nvPr>
            <p:ph type="sldNum" sz="quarter" idx="12"/>
          </p:nvPr>
        </p:nvSpPr>
        <p:spPr/>
        <p:txBody>
          <a:bodyPr/>
          <a:lstStyle/>
          <a:p>
            <a:fld id="{57419944-944D-4CCD-B088-42500AB2AC95}" type="slidenum">
              <a:rPr lang="en-US" smtClean="0"/>
              <a:t>‹#›</a:t>
            </a:fld>
            <a:endParaRPr lang="en-US"/>
          </a:p>
        </p:txBody>
      </p:sp>
    </p:spTree>
    <p:extLst>
      <p:ext uri="{BB962C8B-B14F-4D97-AF65-F5344CB8AC3E}">
        <p14:creationId xmlns:p14="http://schemas.microsoft.com/office/powerpoint/2010/main" val="9625655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9CA66-5B0A-4A06-A4BE-2784FF3A1D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57710A-9908-465E-81FA-53E24BA07E1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889508-5323-4EDB-82B1-7BD5125EE139}"/>
              </a:ext>
            </a:extLst>
          </p:cNvPr>
          <p:cNvSpPr>
            <a:spLocks noGrp="1"/>
          </p:cNvSpPr>
          <p:nvPr>
            <p:ph type="dt" sz="half" idx="10"/>
          </p:nvPr>
        </p:nvSpPr>
        <p:spPr/>
        <p:txBody>
          <a:bodyPr/>
          <a:lstStyle/>
          <a:p>
            <a:fld id="{932B7306-DB34-46D3-964D-B08B6DA0A9E6}" type="datetimeFigureOut">
              <a:rPr lang="en-US" smtClean="0"/>
              <a:t>4/10/2023</a:t>
            </a:fld>
            <a:endParaRPr lang="en-US"/>
          </a:p>
        </p:txBody>
      </p:sp>
      <p:sp>
        <p:nvSpPr>
          <p:cNvPr id="5" name="Footer Placeholder 4">
            <a:extLst>
              <a:ext uri="{FF2B5EF4-FFF2-40B4-BE49-F238E27FC236}">
                <a16:creationId xmlns:a16="http://schemas.microsoft.com/office/drawing/2014/main" id="{17A06D0C-4DFA-4DB2-B040-8B562394B5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77CBC2-9BA7-4E11-9CAB-EDD043F22874}"/>
              </a:ext>
            </a:extLst>
          </p:cNvPr>
          <p:cNvSpPr>
            <a:spLocks noGrp="1"/>
          </p:cNvSpPr>
          <p:nvPr>
            <p:ph type="sldNum" sz="quarter" idx="12"/>
          </p:nvPr>
        </p:nvSpPr>
        <p:spPr/>
        <p:txBody>
          <a:bodyPr/>
          <a:lstStyle/>
          <a:p>
            <a:fld id="{BF18E8F2-CA20-4A79-8DF0-726E71D04003}" type="slidenum">
              <a:rPr lang="en-US" smtClean="0"/>
              <a:t>‹#›</a:t>
            </a:fld>
            <a:endParaRPr lang="en-US"/>
          </a:p>
        </p:txBody>
      </p:sp>
    </p:spTree>
    <p:extLst>
      <p:ext uri="{BB962C8B-B14F-4D97-AF65-F5344CB8AC3E}">
        <p14:creationId xmlns:p14="http://schemas.microsoft.com/office/powerpoint/2010/main" val="34758066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B88991-552A-4DC1-9DF0-061FFAB26057}"/>
              </a:ext>
            </a:extLst>
          </p:cNvPr>
          <p:cNvSpPr>
            <a:spLocks noGrp="1"/>
          </p:cNvSpPr>
          <p:nvPr>
            <p:ph type="dt" sz="half" idx="10"/>
          </p:nvPr>
        </p:nvSpPr>
        <p:spPr/>
        <p:txBody>
          <a:bodyPr/>
          <a:lstStyle/>
          <a:p>
            <a:fld id="{64D04C58-FA62-45F4-A96E-40C49D52AEA5}" type="datetimeFigureOut">
              <a:rPr lang="en-US" smtClean="0"/>
              <a:t>4/10/2023</a:t>
            </a:fld>
            <a:endParaRPr lang="en-US"/>
          </a:p>
        </p:txBody>
      </p:sp>
      <p:sp>
        <p:nvSpPr>
          <p:cNvPr id="3" name="Footer Placeholder 2">
            <a:extLst>
              <a:ext uri="{FF2B5EF4-FFF2-40B4-BE49-F238E27FC236}">
                <a16:creationId xmlns:a16="http://schemas.microsoft.com/office/drawing/2014/main" id="{95394343-E6B8-452A-BC4F-E034B8F4E5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3B0FFB-3DA0-46C4-B922-328153DDA95C}"/>
              </a:ext>
            </a:extLst>
          </p:cNvPr>
          <p:cNvSpPr>
            <a:spLocks noGrp="1"/>
          </p:cNvSpPr>
          <p:nvPr>
            <p:ph type="sldNum" sz="quarter" idx="12"/>
          </p:nvPr>
        </p:nvSpPr>
        <p:spPr/>
        <p:txBody>
          <a:bodyPr/>
          <a:lstStyle/>
          <a:p>
            <a:fld id="{57419944-944D-4CCD-B088-42500AB2AC95}" type="slidenum">
              <a:rPr lang="en-US" smtClean="0"/>
              <a:t>‹#›</a:t>
            </a:fld>
            <a:endParaRPr lang="en-US"/>
          </a:p>
        </p:txBody>
      </p:sp>
    </p:spTree>
    <p:extLst>
      <p:ext uri="{BB962C8B-B14F-4D97-AF65-F5344CB8AC3E}">
        <p14:creationId xmlns:p14="http://schemas.microsoft.com/office/powerpoint/2010/main" val="23710358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29154-F38E-43B1-A4D4-75F64FB8C8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0C1EB93-C342-47C5-80C3-9CBA0CB747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73ACB1E-DE51-4CBB-9A36-213262E830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909B42-4805-45A5-A53C-C9C6E9608FA4}"/>
              </a:ext>
            </a:extLst>
          </p:cNvPr>
          <p:cNvSpPr>
            <a:spLocks noGrp="1"/>
          </p:cNvSpPr>
          <p:nvPr>
            <p:ph type="dt" sz="half" idx="10"/>
          </p:nvPr>
        </p:nvSpPr>
        <p:spPr/>
        <p:txBody>
          <a:bodyPr/>
          <a:lstStyle/>
          <a:p>
            <a:fld id="{64D04C58-FA62-45F4-A96E-40C49D52AEA5}" type="datetimeFigureOut">
              <a:rPr lang="en-US" smtClean="0"/>
              <a:t>4/10/2023</a:t>
            </a:fld>
            <a:endParaRPr lang="en-US"/>
          </a:p>
        </p:txBody>
      </p:sp>
      <p:sp>
        <p:nvSpPr>
          <p:cNvPr id="6" name="Footer Placeholder 5">
            <a:extLst>
              <a:ext uri="{FF2B5EF4-FFF2-40B4-BE49-F238E27FC236}">
                <a16:creationId xmlns:a16="http://schemas.microsoft.com/office/drawing/2014/main" id="{5D8771B9-651C-4C1E-8B2D-C5BE8DA571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6A1F1C-CFF6-4132-9464-5D63A9062448}"/>
              </a:ext>
            </a:extLst>
          </p:cNvPr>
          <p:cNvSpPr>
            <a:spLocks noGrp="1"/>
          </p:cNvSpPr>
          <p:nvPr>
            <p:ph type="sldNum" sz="quarter" idx="12"/>
          </p:nvPr>
        </p:nvSpPr>
        <p:spPr/>
        <p:txBody>
          <a:bodyPr/>
          <a:lstStyle/>
          <a:p>
            <a:fld id="{57419944-944D-4CCD-B088-42500AB2AC95}" type="slidenum">
              <a:rPr lang="en-US" smtClean="0"/>
              <a:t>‹#›</a:t>
            </a:fld>
            <a:endParaRPr lang="en-US"/>
          </a:p>
        </p:txBody>
      </p:sp>
    </p:spTree>
    <p:extLst>
      <p:ext uri="{BB962C8B-B14F-4D97-AF65-F5344CB8AC3E}">
        <p14:creationId xmlns:p14="http://schemas.microsoft.com/office/powerpoint/2010/main" val="20044109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CE7BE-1D09-4AC1-A32E-B1BE572891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D2BE75B-8AA3-4266-BB60-750DEDA674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6A73F9D-BE20-4CCD-BD59-6B72668C86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59B3EC-83CC-4CD1-B6B4-AA400CB9031A}"/>
              </a:ext>
            </a:extLst>
          </p:cNvPr>
          <p:cNvSpPr>
            <a:spLocks noGrp="1"/>
          </p:cNvSpPr>
          <p:nvPr>
            <p:ph type="dt" sz="half" idx="10"/>
          </p:nvPr>
        </p:nvSpPr>
        <p:spPr/>
        <p:txBody>
          <a:bodyPr/>
          <a:lstStyle/>
          <a:p>
            <a:fld id="{64D04C58-FA62-45F4-A96E-40C49D52AEA5}" type="datetimeFigureOut">
              <a:rPr lang="en-US" smtClean="0"/>
              <a:t>4/10/2023</a:t>
            </a:fld>
            <a:endParaRPr lang="en-US"/>
          </a:p>
        </p:txBody>
      </p:sp>
      <p:sp>
        <p:nvSpPr>
          <p:cNvPr id="6" name="Footer Placeholder 5">
            <a:extLst>
              <a:ext uri="{FF2B5EF4-FFF2-40B4-BE49-F238E27FC236}">
                <a16:creationId xmlns:a16="http://schemas.microsoft.com/office/drawing/2014/main" id="{ACB53B68-8FFF-4BC7-A5CC-32B752EDE5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F2EA49-C7AF-4135-9636-17DE584861D0}"/>
              </a:ext>
            </a:extLst>
          </p:cNvPr>
          <p:cNvSpPr>
            <a:spLocks noGrp="1"/>
          </p:cNvSpPr>
          <p:nvPr>
            <p:ph type="sldNum" sz="quarter" idx="12"/>
          </p:nvPr>
        </p:nvSpPr>
        <p:spPr/>
        <p:txBody>
          <a:bodyPr/>
          <a:lstStyle/>
          <a:p>
            <a:fld id="{57419944-944D-4CCD-B088-42500AB2AC95}" type="slidenum">
              <a:rPr lang="en-US" smtClean="0"/>
              <a:t>‹#›</a:t>
            </a:fld>
            <a:endParaRPr lang="en-US"/>
          </a:p>
        </p:txBody>
      </p:sp>
    </p:spTree>
    <p:extLst>
      <p:ext uri="{BB962C8B-B14F-4D97-AF65-F5344CB8AC3E}">
        <p14:creationId xmlns:p14="http://schemas.microsoft.com/office/powerpoint/2010/main" val="17718639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58E94-4C5D-4AB2-AD12-DA0D0825145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320575C-32C2-46CB-AE73-7ECAF25FED9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066AF9-0508-4140-A987-580B38056081}"/>
              </a:ext>
            </a:extLst>
          </p:cNvPr>
          <p:cNvSpPr>
            <a:spLocks noGrp="1"/>
          </p:cNvSpPr>
          <p:nvPr>
            <p:ph type="dt" sz="half" idx="10"/>
          </p:nvPr>
        </p:nvSpPr>
        <p:spPr/>
        <p:txBody>
          <a:bodyPr/>
          <a:lstStyle/>
          <a:p>
            <a:fld id="{64D04C58-FA62-45F4-A96E-40C49D52AEA5}" type="datetimeFigureOut">
              <a:rPr lang="en-US" smtClean="0"/>
              <a:t>4/10/2023</a:t>
            </a:fld>
            <a:endParaRPr lang="en-US"/>
          </a:p>
        </p:txBody>
      </p:sp>
      <p:sp>
        <p:nvSpPr>
          <p:cNvPr id="5" name="Footer Placeholder 4">
            <a:extLst>
              <a:ext uri="{FF2B5EF4-FFF2-40B4-BE49-F238E27FC236}">
                <a16:creationId xmlns:a16="http://schemas.microsoft.com/office/drawing/2014/main" id="{6BF9B7E3-C623-42F7-ACB2-151ED11483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64083C-98B8-48B9-99AB-633C1127BFA9}"/>
              </a:ext>
            </a:extLst>
          </p:cNvPr>
          <p:cNvSpPr>
            <a:spLocks noGrp="1"/>
          </p:cNvSpPr>
          <p:nvPr>
            <p:ph type="sldNum" sz="quarter" idx="12"/>
          </p:nvPr>
        </p:nvSpPr>
        <p:spPr/>
        <p:txBody>
          <a:bodyPr/>
          <a:lstStyle/>
          <a:p>
            <a:fld id="{57419944-944D-4CCD-B088-42500AB2AC95}" type="slidenum">
              <a:rPr lang="en-US" smtClean="0"/>
              <a:t>‹#›</a:t>
            </a:fld>
            <a:endParaRPr lang="en-US"/>
          </a:p>
        </p:txBody>
      </p:sp>
    </p:spTree>
    <p:extLst>
      <p:ext uri="{BB962C8B-B14F-4D97-AF65-F5344CB8AC3E}">
        <p14:creationId xmlns:p14="http://schemas.microsoft.com/office/powerpoint/2010/main" val="17192034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A46BD0-B5A0-4B51-932D-38F2C0C546B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479C27E-7B49-4197-B9FC-6CD17ADC06C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1F8CB7-9C84-48C1-9CBF-B337183446FE}"/>
              </a:ext>
            </a:extLst>
          </p:cNvPr>
          <p:cNvSpPr>
            <a:spLocks noGrp="1"/>
          </p:cNvSpPr>
          <p:nvPr>
            <p:ph type="dt" sz="half" idx="10"/>
          </p:nvPr>
        </p:nvSpPr>
        <p:spPr/>
        <p:txBody>
          <a:bodyPr/>
          <a:lstStyle/>
          <a:p>
            <a:fld id="{64D04C58-FA62-45F4-A96E-40C49D52AEA5}" type="datetimeFigureOut">
              <a:rPr lang="en-US" smtClean="0"/>
              <a:t>4/10/2023</a:t>
            </a:fld>
            <a:endParaRPr lang="en-US"/>
          </a:p>
        </p:txBody>
      </p:sp>
      <p:sp>
        <p:nvSpPr>
          <p:cNvPr id="5" name="Footer Placeholder 4">
            <a:extLst>
              <a:ext uri="{FF2B5EF4-FFF2-40B4-BE49-F238E27FC236}">
                <a16:creationId xmlns:a16="http://schemas.microsoft.com/office/drawing/2014/main" id="{2B6BB1B6-D4BB-453D-963B-CA5077A90D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EBD65A-3ABF-48ED-88FD-8BE70A912721}"/>
              </a:ext>
            </a:extLst>
          </p:cNvPr>
          <p:cNvSpPr>
            <a:spLocks noGrp="1"/>
          </p:cNvSpPr>
          <p:nvPr>
            <p:ph type="sldNum" sz="quarter" idx="12"/>
          </p:nvPr>
        </p:nvSpPr>
        <p:spPr/>
        <p:txBody>
          <a:bodyPr/>
          <a:lstStyle/>
          <a:p>
            <a:fld id="{57419944-944D-4CCD-B088-42500AB2AC95}" type="slidenum">
              <a:rPr lang="en-US" smtClean="0"/>
              <a:t>‹#›</a:t>
            </a:fld>
            <a:endParaRPr lang="en-US"/>
          </a:p>
        </p:txBody>
      </p:sp>
    </p:spTree>
    <p:extLst>
      <p:ext uri="{BB962C8B-B14F-4D97-AF65-F5344CB8AC3E}">
        <p14:creationId xmlns:p14="http://schemas.microsoft.com/office/powerpoint/2010/main" val="28382823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1D476-C3CF-4FC3-BBD1-4E7B9DBCA2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08C925-09ED-4852-B23A-8662B78644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FD9175A-B4CF-47C1-935D-7975F91D786F}"/>
              </a:ext>
            </a:extLst>
          </p:cNvPr>
          <p:cNvSpPr>
            <a:spLocks noGrp="1"/>
          </p:cNvSpPr>
          <p:nvPr>
            <p:ph type="dt" sz="half" idx="10"/>
          </p:nvPr>
        </p:nvSpPr>
        <p:spPr/>
        <p:txBody>
          <a:bodyPr/>
          <a:lstStyle/>
          <a:p>
            <a:fld id="{3C37768C-6C4E-47BC-9C72-0033514EBB50}" type="datetime1">
              <a:rPr lang="en-US" smtClean="0"/>
              <a:t>4/10/2023</a:t>
            </a:fld>
            <a:endParaRPr lang="en-US"/>
          </a:p>
        </p:txBody>
      </p:sp>
      <p:sp>
        <p:nvSpPr>
          <p:cNvPr id="5" name="Footer Placeholder 4">
            <a:extLst>
              <a:ext uri="{FF2B5EF4-FFF2-40B4-BE49-F238E27FC236}">
                <a16:creationId xmlns:a16="http://schemas.microsoft.com/office/drawing/2014/main" id="{CB0D176C-F75B-4B9E-9E94-D64AA41249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893E7E-2B49-462A-8C76-DFDB7C75FD28}"/>
              </a:ext>
            </a:extLst>
          </p:cNvPr>
          <p:cNvSpPr>
            <a:spLocks noGrp="1"/>
          </p:cNvSpPr>
          <p:nvPr>
            <p:ph type="sldNum" sz="quarter" idx="12"/>
          </p:nvPr>
        </p:nvSpPr>
        <p:spPr/>
        <p:txBody>
          <a:bodyPr/>
          <a:lstStyle/>
          <a:p>
            <a:fld id="{44BB4D1C-FC86-4246-8A40-7E29DDB064D8}" type="slidenum">
              <a:rPr lang="en-US" smtClean="0"/>
              <a:t>‹#›</a:t>
            </a:fld>
            <a:endParaRPr lang="en-US"/>
          </a:p>
        </p:txBody>
      </p:sp>
    </p:spTree>
    <p:extLst>
      <p:ext uri="{BB962C8B-B14F-4D97-AF65-F5344CB8AC3E}">
        <p14:creationId xmlns:p14="http://schemas.microsoft.com/office/powerpoint/2010/main" val="288641656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8CA79-BBB9-44D3-AF5E-2DA0122498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860BB0-8144-4A08-A650-9D385BD998D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7629F9-3D36-4908-A35F-645FF7835BDE}"/>
              </a:ext>
            </a:extLst>
          </p:cNvPr>
          <p:cNvSpPr>
            <a:spLocks noGrp="1"/>
          </p:cNvSpPr>
          <p:nvPr>
            <p:ph type="dt" sz="half" idx="10"/>
          </p:nvPr>
        </p:nvSpPr>
        <p:spPr/>
        <p:txBody>
          <a:bodyPr/>
          <a:lstStyle/>
          <a:p>
            <a:fld id="{5ADEFE88-9D30-4555-9B73-B9AD5D6B0B80}" type="datetime1">
              <a:rPr lang="en-US" smtClean="0"/>
              <a:t>4/10/2023</a:t>
            </a:fld>
            <a:endParaRPr lang="en-US"/>
          </a:p>
        </p:txBody>
      </p:sp>
      <p:sp>
        <p:nvSpPr>
          <p:cNvPr id="5" name="Footer Placeholder 4">
            <a:extLst>
              <a:ext uri="{FF2B5EF4-FFF2-40B4-BE49-F238E27FC236}">
                <a16:creationId xmlns:a16="http://schemas.microsoft.com/office/drawing/2014/main" id="{BFB26EB1-A285-4A7D-82D6-31346C0353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7A031F-B96C-4637-8D12-17304C77E132}"/>
              </a:ext>
            </a:extLst>
          </p:cNvPr>
          <p:cNvSpPr>
            <a:spLocks noGrp="1"/>
          </p:cNvSpPr>
          <p:nvPr>
            <p:ph type="sldNum" sz="quarter" idx="12"/>
          </p:nvPr>
        </p:nvSpPr>
        <p:spPr/>
        <p:txBody>
          <a:bodyPr/>
          <a:lstStyle/>
          <a:p>
            <a:fld id="{44BB4D1C-FC86-4246-8A40-7E29DDB064D8}" type="slidenum">
              <a:rPr lang="en-US" smtClean="0"/>
              <a:t>‹#›</a:t>
            </a:fld>
            <a:endParaRPr lang="en-US" dirty="0"/>
          </a:p>
        </p:txBody>
      </p:sp>
      <p:sp>
        <p:nvSpPr>
          <p:cNvPr id="8" name="Rectangle 7">
            <a:extLst>
              <a:ext uri="{FF2B5EF4-FFF2-40B4-BE49-F238E27FC236}">
                <a16:creationId xmlns:a16="http://schemas.microsoft.com/office/drawing/2014/main" id="{EA760C51-3EF4-4658-95EA-916DB3049339}"/>
              </a:ext>
            </a:extLst>
          </p:cNvPr>
          <p:cNvSpPr/>
          <p:nvPr userDrawn="1"/>
        </p:nvSpPr>
        <p:spPr>
          <a:xfrm>
            <a:off x="0" y="-447134"/>
            <a:ext cx="363314" cy="363314"/>
          </a:xfrm>
          <a:prstGeom prst="rect">
            <a:avLst/>
          </a:prstGeom>
          <a:solidFill>
            <a:srgbClr val="2D2C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74B1128-5B6F-4DD9-AAA1-F8B652BEC064}"/>
              </a:ext>
            </a:extLst>
          </p:cNvPr>
          <p:cNvSpPr/>
          <p:nvPr userDrawn="1"/>
        </p:nvSpPr>
        <p:spPr>
          <a:xfrm>
            <a:off x="435155" y="-447134"/>
            <a:ext cx="363314" cy="363314"/>
          </a:xfrm>
          <a:prstGeom prst="rect">
            <a:avLst/>
          </a:prstGeom>
          <a:solidFill>
            <a:srgbClr val="00B7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CBCAC5A-F9FF-4344-A05A-09D947EC1020}"/>
              </a:ext>
            </a:extLst>
          </p:cNvPr>
          <p:cNvSpPr/>
          <p:nvPr userDrawn="1"/>
        </p:nvSpPr>
        <p:spPr>
          <a:xfrm>
            <a:off x="870311" y="-447134"/>
            <a:ext cx="363314" cy="363314"/>
          </a:xfrm>
          <a:prstGeom prst="rect">
            <a:avLst/>
          </a:prstGeom>
          <a:solidFill>
            <a:srgbClr val="3EE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42C33CF-2358-4839-B162-FB6C567F9800}"/>
              </a:ext>
            </a:extLst>
          </p:cNvPr>
          <p:cNvSpPr/>
          <p:nvPr userDrawn="1"/>
        </p:nvSpPr>
        <p:spPr>
          <a:xfrm>
            <a:off x="1305466" y="-447134"/>
            <a:ext cx="363314" cy="363314"/>
          </a:xfrm>
          <a:prstGeom prst="rect">
            <a:avLst/>
          </a:prstGeom>
          <a:solidFill>
            <a:srgbClr val="B2B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49221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173641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rgbClr val="232226"/>
        </a:solid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209D40C-1047-4432-A856-2F295B8B1C5C}"/>
              </a:ext>
            </a:extLst>
          </p:cNvPr>
          <p:cNvSpPr>
            <a:spLocks noGrp="1"/>
          </p:cNvSpPr>
          <p:nvPr>
            <p:ph type="sldNum" sz="quarter" idx="12"/>
          </p:nvPr>
        </p:nvSpPr>
        <p:spPr/>
        <p:txBody>
          <a:bodyPr/>
          <a:lstStyle>
            <a:lvl1pPr>
              <a:defRPr>
                <a:solidFill>
                  <a:schemeClr val="bg1"/>
                </a:solidFill>
              </a:defRPr>
            </a:lvl1pPr>
          </a:lstStyle>
          <a:p>
            <a:fld id="{44BB4D1C-FC86-4246-8A40-7E29DDB064D8}" type="slidenum">
              <a:rPr lang="en-US" smtClean="0"/>
              <a:pPr/>
              <a:t>‹#›</a:t>
            </a:fld>
            <a:endParaRPr lang="en-US" dirty="0"/>
          </a:p>
        </p:txBody>
      </p:sp>
      <p:cxnSp>
        <p:nvCxnSpPr>
          <p:cNvPr id="6" name="Straight Connector 5">
            <a:extLst>
              <a:ext uri="{FF2B5EF4-FFF2-40B4-BE49-F238E27FC236}">
                <a16:creationId xmlns:a16="http://schemas.microsoft.com/office/drawing/2014/main" id="{04C61A02-356A-47D1-B3A1-764F5F92440F}"/>
              </a:ext>
            </a:extLst>
          </p:cNvPr>
          <p:cNvCxnSpPr>
            <a:cxnSpLocks/>
          </p:cNvCxnSpPr>
          <p:nvPr userDrawn="1"/>
        </p:nvCxnSpPr>
        <p:spPr>
          <a:xfrm>
            <a:off x="842963" y="6229350"/>
            <a:ext cx="1050607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950A2287-7774-4D8C-976D-95FEE7371155}"/>
              </a:ext>
            </a:extLst>
          </p:cNvPr>
          <p:cNvSpPr/>
          <p:nvPr userDrawn="1"/>
        </p:nvSpPr>
        <p:spPr>
          <a:xfrm>
            <a:off x="842963" y="6469663"/>
            <a:ext cx="1614223" cy="138499"/>
          </a:xfrm>
          <a:prstGeom prst="rect">
            <a:avLst/>
          </a:prstGeom>
        </p:spPr>
        <p:txBody>
          <a:bodyPr wrap="none" lIns="0" tIns="0" rIns="0" bIns="0" anchor="ctr">
            <a:spAutoFit/>
          </a:bodyPr>
          <a:lstStyle/>
          <a:p>
            <a:r>
              <a:rPr lang="en-US" sz="900" dirty="0">
                <a:solidFill>
                  <a:schemeClr val="bg1"/>
                </a:solidFill>
              </a:rPr>
              <a:t>COMPARISON PRESENTATION</a:t>
            </a:r>
          </a:p>
        </p:txBody>
      </p:sp>
    </p:spTree>
    <p:extLst>
      <p:ext uri="{BB962C8B-B14F-4D97-AF65-F5344CB8AC3E}">
        <p14:creationId xmlns:p14="http://schemas.microsoft.com/office/powerpoint/2010/main" val="238042813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BA015-1424-498C-A1CA-865CDBC3D6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1C768BF-98FD-4FF1-AD3B-463CD6096C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A5F624-AA28-434A-BF31-F7BCFA76117E}"/>
              </a:ext>
            </a:extLst>
          </p:cNvPr>
          <p:cNvSpPr>
            <a:spLocks noGrp="1"/>
          </p:cNvSpPr>
          <p:nvPr>
            <p:ph type="dt" sz="half" idx="10"/>
          </p:nvPr>
        </p:nvSpPr>
        <p:spPr/>
        <p:txBody>
          <a:bodyPr/>
          <a:lstStyle/>
          <a:p>
            <a:fld id="{D3C62BE0-A053-41BB-AA9D-0CA96B4CAC8B}" type="datetime1">
              <a:rPr lang="en-US" smtClean="0"/>
              <a:t>4/10/2023</a:t>
            </a:fld>
            <a:endParaRPr lang="en-US"/>
          </a:p>
        </p:txBody>
      </p:sp>
      <p:sp>
        <p:nvSpPr>
          <p:cNvPr id="5" name="Footer Placeholder 4">
            <a:extLst>
              <a:ext uri="{FF2B5EF4-FFF2-40B4-BE49-F238E27FC236}">
                <a16:creationId xmlns:a16="http://schemas.microsoft.com/office/drawing/2014/main" id="{95B19868-3469-4985-97C8-FAED659E33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6F2F27-423E-463D-B97A-B0F069E9E4EB}"/>
              </a:ext>
            </a:extLst>
          </p:cNvPr>
          <p:cNvSpPr>
            <a:spLocks noGrp="1"/>
          </p:cNvSpPr>
          <p:nvPr>
            <p:ph type="sldNum" sz="quarter" idx="12"/>
          </p:nvPr>
        </p:nvSpPr>
        <p:spPr/>
        <p:txBody>
          <a:bodyPr/>
          <a:lstStyle/>
          <a:p>
            <a:fld id="{44BB4D1C-FC86-4246-8A40-7E29DDB064D8}" type="slidenum">
              <a:rPr lang="en-US" smtClean="0"/>
              <a:t>‹#›</a:t>
            </a:fld>
            <a:endParaRPr lang="en-US"/>
          </a:p>
        </p:txBody>
      </p:sp>
    </p:spTree>
    <p:extLst>
      <p:ext uri="{BB962C8B-B14F-4D97-AF65-F5344CB8AC3E}">
        <p14:creationId xmlns:p14="http://schemas.microsoft.com/office/powerpoint/2010/main" val="882772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CFF09-1E9F-411C-B982-B71D120A2E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F5FD345-E02D-4275-B062-40FCA44C49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64743BA-EF0A-49CB-8E95-FACD82D88D75}"/>
              </a:ext>
            </a:extLst>
          </p:cNvPr>
          <p:cNvSpPr>
            <a:spLocks noGrp="1"/>
          </p:cNvSpPr>
          <p:nvPr>
            <p:ph type="dt" sz="half" idx="10"/>
          </p:nvPr>
        </p:nvSpPr>
        <p:spPr/>
        <p:txBody>
          <a:bodyPr/>
          <a:lstStyle/>
          <a:p>
            <a:fld id="{932B7306-DB34-46D3-964D-B08B6DA0A9E6}" type="datetimeFigureOut">
              <a:rPr lang="en-US" smtClean="0"/>
              <a:t>4/10/2023</a:t>
            </a:fld>
            <a:endParaRPr lang="en-US"/>
          </a:p>
        </p:txBody>
      </p:sp>
      <p:sp>
        <p:nvSpPr>
          <p:cNvPr id="5" name="Footer Placeholder 4">
            <a:extLst>
              <a:ext uri="{FF2B5EF4-FFF2-40B4-BE49-F238E27FC236}">
                <a16:creationId xmlns:a16="http://schemas.microsoft.com/office/drawing/2014/main" id="{D717A835-731E-4324-8EAE-E4BCFB63FE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CD4FCA-0D0B-449B-AD52-7CFFFDE620CE}"/>
              </a:ext>
            </a:extLst>
          </p:cNvPr>
          <p:cNvSpPr>
            <a:spLocks noGrp="1"/>
          </p:cNvSpPr>
          <p:nvPr>
            <p:ph type="sldNum" sz="quarter" idx="12"/>
          </p:nvPr>
        </p:nvSpPr>
        <p:spPr/>
        <p:txBody>
          <a:bodyPr/>
          <a:lstStyle/>
          <a:p>
            <a:fld id="{BF18E8F2-CA20-4A79-8DF0-726E71D04003}" type="slidenum">
              <a:rPr lang="en-US" smtClean="0"/>
              <a:t>‹#›</a:t>
            </a:fld>
            <a:endParaRPr lang="en-US"/>
          </a:p>
        </p:txBody>
      </p:sp>
    </p:spTree>
    <p:extLst>
      <p:ext uri="{BB962C8B-B14F-4D97-AF65-F5344CB8AC3E}">
        <p14:creationId xmlns:p14="http://schemas.microsoft.com/office/powerpoint/2010/main" val="10448673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8A0F6-E310-4C2F-9561-E8D61A5D80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CC9E68-BD6A-4B12-989D-85F97313F9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6A70B8B-B00A-41D7-82F5-99C79CDE12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07DDEB4-CF20-4BDB-876E-A8FD6BC64843}"/>
              </a:ext>
            </a:extLst>
          </p:cNvPr>
          <p:cNvSpPr>
            <a:spLocks noGrp="1"/>
          </p:cNvSpPr>
          <p:nvPr>
            <p:ph type="dt" sz="half" idx="10"/>
          </p:nvPr>
        </p:nvSpPr>
        <p:spPr/>
        <p:txBody>
          <a:bodyPr/>
          <a:lstStyle/>
          <a:p>
            <a:fld id="{A960CF97-E58D-4067-8708-597A99B32F41}" type="datetime1">
              <a:rPr lang="en-US" smtClean="0"/>
              <a:t>4/10/2023</a:t>
            </a:fld>
            <a:endParaRPr lang="en-US"/>
          </a:p>
        </p:txBody>
      </p:sp>
      <p:sp>
        <p:nvSpPr>
          <p:cNvPr id="6" name="Footer Placeholder 5">
            <a:extLst>
              <a:ext uri="{FF2B5EF4-FFF2-40B4-BE49-F238E27FC236}">
                <a16:creationId xmlns:a16="http://schemas.microsoft.com/office/drawing/2014/main" id="{01C4C7FC-9C6B-4E1D-9E36-C4D53A067F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EA9171-54DF-4A84-A753-D2908858B081}"/>
              </a:ext>
            </a:extLst>
          </p:cNvPr>
          <p:cNvSpPr>
            <a:spLocks noGrp="1"/>
          </p:cNvSpPr>
          <p:nvPr>
            <p:ph type="sldNum" sz="quarter" idx="12"/>
          </p:nvPr>
        </p:nvSpPr>
        <p:spPr/>
        <p:txBody>
          <a:bodyPr/>
          <a:lstStyle/>
          <a:p>
            <a:fld id="{44BB4D1C-FC86-4246-8A40-7E29DDB064D8}" type="slidenum">
              <a:rPr lang="en-US" smtClean="0"/>
              <a:t>‹#›</a:t>
            </a:fld>
            <a:endParaRPr lang="en-US"/>
          </a:p>
        </p:txBody>
      </p:sp>
    </p:spTree>
    <p:extLst>
      <p:ext uri="{BB962C8B-B14F-4D97-AF65-F5344CB8AC3E}">
        <p14:creationId xmlns:p14="http://schemas.microsoft.com/office/powerpoint/2010/main" val="14022209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534B8-761F-4D33-8844-F4BECDB5EB4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023F57D-52C5-476D-B138-6310B2285F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6A85912-F180-4673-B195-318C85A842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4F7DC49-4F17-449F-9A90-E4FFA1A9C9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AA2C86-8419-43DC-9A81-DACD4CAF8B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CAED62-6F04-4C7B-827E-314C8D79652B}"/>
              </a:ext>
            </a:extLst>
          </p:cNvPr>
          <p:cNvSpPr>
            <a:spLocks noGrp="1"/>
          </p:cNvSpPr>
          <p:nvPr>
            <p:ph type="dt" sz="half" idx="10"/>
          </p:nvPr>
        </p:nvSpPr>
        <p:spPr/>
        <p:txBody>
          <a:bodyPr/>
          <a:lstStyle/>
          <a:p>
            <a:fld id="{F7D084F7-5DAB-4E95-85A0-73F710ABB95E}" type="datetime1">
              <a:rPr lang="en-US" smtClean="0"/>
              <a:t>4/10/2023</a:t>
            </a:fld>
            <a:endParaRPr lang="en-US"/>
          </a:p>
        </p:txBody>
      </p:sp>
      <p:sp>
        <p:nvSpPr>
          <p:cNvPr id="8" name="Footer Placeholder 7">
            <a:extLst>
              <a:ext uri="{FF2B5EF4-FFF2-40B4-BE49-F238E27FC236}">
                <a16:creationId xmlns:a16="http://schemas.microsoft.com/office/drawing/2014/main" id="{3CA9F73F-0729-4EC1-99E5-C1AF3587A53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36035B-FA91-46E6-A40B-39ECD47AB77F}"/>
              </a:ext>
            </a:extLst>
          </p:cNvPr>
          <p:cNvSpPr>
            <a:spLocks noGrp="1"/>
          </p:cNvSpPr>
          <p:nvPr>
            <p:ph type="sldNum" sz="quarter" idx="12"/>
          </p:nvPr>
        </p:nvSpPr>
        <p:spPr/>
        <p:txBody>
          <a:bodyPr/>
          <a:lstStyle/>
          <a:p>
            <a:fld id="{44BB4D1C-FC86-4246-8A40-7E29DDB064D8}" type="slidenum">
              <a:rPr lang="en-US" smtClean="0"/>
              <a:t>‹#›</a:t>
            </a:fld>
            <a:endParaRPr lang="en-US"/>
          </a:p>
        </p:txBody>
      </p:sp>
    </p:spTree>
    <p:extLst>
      <p:ext uri="{BB962C8B-B14F-4D97-AF65-F5344CB8AC3E}">
        <p14:creationId xmlns:p14="http://schemas.microsoft.com/office/powerpoint/2010/main" val="375958740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9637E-ADD0-422C-9ED1-B6BFD4A8763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54FEFCE-5DA7-47AD-8BCC-44D303905746}"/>
              </a:ext>
            </a:extLst>
          </p:cNvPr>
          <p:cNvSpPr>
            <a:spLocks noGrp="1"/>
          </p:cNvSpPr>
          <p:nvPr>
            <p:ph type="dt" sz="half" idx="10"/>
          </p:nvPr>
        </p:nvSpPr>
        <p:spPr/>
        <p:txBody>
          <a:bodyPr/>
          <a:lstStyle/>
          <a:p>
            <a:fld id="{2F3C96BB-1E71-4127-AE9A-3FE9C1BDD09A}" type="datetime1">
              <a:rPr lang="en-US" smtClean="0"/>
              <a:t>4/10/2023</a:t>
            </a:fld>
            <a:endParaRPr lang="en-US"/>
          </a:p>
        </p:txBody>
      </p:sp>
      <p:sp>
        <p:nvSpPr>
          <p:cNvPr id="4" name="Footer Placeholder 3">
            <a:extLst>
              <a:ext uri="{FF2B5EF4-FFF2-40B4-BE49-F238E27FC236}">
                <a16:creationId xmlns:a16="http://schemas.microsoft.com/office/drawing/2014/main" id="{576496AD-A2F9-4877-B106-128DAB51725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4BE0619-2412-4B2C-850B-FE83DDE60E25}"/>
              </a:ext>
            </a:extLst>
          </p:cNvPr>
          <p:cNvSpPr>
            <a:spLocks noGrp="1"/>
          </p:cNvSpPr>
          <p:nvPr>
            <p:ph type="sldNum" sz="quarter" idx="12"/>
          </p:nvPr>
        </p:nvSpPr>
        <p:spPr/>
        <p:txBody>
          <a:bodyPr/>
          <a:lstStyle/>
          <a:p>
            <a:fld id="{44BB4D1C-FC86-4246-8A40-7E29DDB064D8}" type="slidenum">
              <a:rPr lang="en-US" smtClean="0"/>
              <a:t>‹#›</a:t>
            </a:fld>
            <a:endParaRPr lang="en-US"/>
          </a:p>
        </p:txBody>
      </p:sp>
    </p:spTree>
    <p:extLst>
      <p:ext uri="{BB962C8B-B14F-4D97-AF65-F5344CB8AC3E}">
        <p14:creationId xmlns:p14="http://schemas.microsoft.com/office/powerpoint/2010/main" val="12983254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2FDB30-2DC0-4FA7-9EA8-8F2E6E96BD55}"/>
              </a:ext>
            </a:extLst>
          </p:cNvPr>
          <p:cNvSpPr>
            <a:spLocks noGrp="1"/>
          </p:cNvSpPr>
          <p:nvPr>
            <p:ph type="dt" sz="half" idx="10"/>
          </p:nvPr>
        </p:nvSpPr>
        <p:spPr/>
        <p:txBody>
          <a:bodyPr/>
          <a:lstStyle/>
          <a:p>
            <a:fld id="{C4B1C682-3FAB-46E1-B563-E80B13541654}" type="datetime1">
              <a:rPr lang="en-US" smtClean="0"/>
              <a:t>4/10/2023</a:t>
            </a:fld>
            <a:endParaRPr lang="en-US"/>
          </a:p>
        </p:txBody>
      </p:sp>
      <p:sp>
        <p:nvSpPr>
          <p:cNvPr id="3" name="Footer Placeholder 2">
            <a:extLst>
              <a:ext uri="{FF2B5EF4-FFF2-40B4-BE49-F238E27FC236}">
                <a16:creationId xmlns:a16="http://schemas.microsoft.com/office/drawing/2014/main" id="{E8EF4E85-2ECB-4270-A316-DFAB7870FE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B1C0DDF-DFF0-4B71-9EAA-F376F1FC86C8}"/>
              </a:ext>
            </a:extLst>
          </p:cNvPr>
          <p:cNvSpPr>
            <a:spLocks noGrp="1"/>
          </p:cNvSpPr>
          <p:nvPr>
            <p:ph type="sldNum" sz="quarter" idx="12"/>
          </p:nvPr>
        </p:nvSpPr>
        <p:spPr/>
        <p:txBody>
          <a:bodyPr/>
          <a:lstStyle/>
          <a:p>
            <a:fld id="{44BB4D1C-FC86-4246-8A40-7E29DDB064D8}" type="slidenum">
              <a:rPr lang="en-US" smtClean="0"/>
              <a:t>‹#›</a:t>
            </a:fld>
            <a:endParaRPr lang="en-US"/>
          </a:p>
        </p:txBody>
      </p:sp>
    </p:spTree>
    <p:extLst>
      <p:ext uri="{BB962C8B-B14F-4D97-AF65-F5344CB8AC3E}">
        <p14:creationId xmlns:p14="http://schemas.microsoft.com/office/powerpoint/2010/main" val="87710540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6B5FE-3C77-48F0-9F36-4714D97389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FD7D528-AE14-4436-BC47-B1473F7636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8B8D19C-FA35-495B-94AA-8F8BEBCEDB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EE7079-6ECF-4F35-A223-16118F790347}"/>
              </a:ext>
            </a:extLst>
          </p:cNvPr>
          <p:cNvSpPr>
            <a:spLocks noGrp="1"/>
          </p:cNvSpPr>
          <p:nvPr>
            <p:ph type="dt" sz="half" idx="10"/>
          </p:nvPr>
        </p:nvSpPr>
        <p:spPr/>
        <p:txBody>
          <a:bodyPr/>
          <a:lstStyle/>
          <a:p>
            <a:fld id="{C558AA54-D69C-430B-B961-142AB22211E2}" type="datetime1">
              <a:rPr lang="en-US" smtClean="0"/>
              <a:t>4/10/2023</a:t>
            </a:fld>
            <a:endParaRPr lang="en-US"/>
          </a:p>
        </p:txBody>
      </p:sp>
      <p:sp>
        <p:nvSpPr>
          <p:cNvPr id="6" name="Footer Placeholder 5">
            <a:extLst>
              <a:ext uri="{FF2B5EF4-FFF2-40B4-BE49-F238E27FC236}">
                <a16:creationId xmlns:a16="http://schemas.microsoft.com/office/drawing/2014/main" id="{BD50B550-2CD9-4877-92FC-5B4B4C1164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3CA995-6EDA-4A00-8A74-16FCA55D7449}"/>
              </a:ext>
            </a:extLst>
          </p:cNvPr>
          <p:cNvSpPr>
            <a:spLocks noGrp="1"/>
          </p:cNvSpPr>
          <p:nvPr>
            <p:ph type="sldNum" sz="quarter" idx="12"/>
          </p:nvPr>
        </p:nvSpPr>
        <p:spPr/>
        <p:txBody>
          <a:bodyPr/>
          <a:lstStyle/>
          <a:p>
            <a:fld id="{44BB4D1C-FC86-4246-8A40-7E29DDB064D8}" type="slidenum">
              <a:rPr lang="en-US" smtClean="0"/>
              <a:t>‹#›</a:t>
            </a:fld>
            <a:endParaRPr lang="en-US"/>
          </a:p>
        </p:txBody>
      </p:sp>
    </p:spTree>
    <p:extLst>
      <p:ext uri="{BB962C8B-B14F-4D97-AF65-F5344CB8AC3E}">
        <p14:creationId xmlns:p14="http://schemas.microsoft.com/office/powerpoint/2010/main" val="276206013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C0EA9-AD66-4E08-8AF0-5CBD5533B5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393902-A32C-4D05-BAC2-B747E09428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AD9B277-F949-45B1-8712-B20728FD57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B0F622-8107-4516-AC81-F6C3F8690A98}"/>
              </a:ext>
            </a:extLst>
          </p:cNvPr>
          <p:cNvSpPr>
            <a:spLocks noGrp="1"/>
          </p:cNvSpPr>
          <p:nvPr>
            <p:ph type="dt" sz="half" idx="10"/>
          </p:nvPr>
        </p:nvSpPr>
        <p:spPr/>
        <p:txBody>
          <a:bodyPr/>
          <a:lstStyle/>
          <a:p>
            <a:fld id="{DCD14252-947D-4272-97D5-A49BEEB1BDCA}" type="datetime1">
              <a:rPr lang="en-US" smtClean="0"/>
              <a:t>4/10/2023</a:t>
            </a:fld>
            <a:endParaRPr lang="en-US"/>
          </a:p>
        </p:txBody>
      </p:sp>
      <p:sp>
        <p:nvSpPr>
          <p:cNvPr id="6" name="Footer Placeholder 5">
            <a:extLst>
              <a:ext uri="{FF2B5EF4-FFF2-40B4-BE49-F238E27FC236}">
                <a16:creationId xmlns:a16="http://schemas.microsoft.com/office/drawing/2014/main" id="{B6D7DEB3-CF90-43C7-B700-DB598CA2DB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3AD2AE-CE7A-4711-919F-B6D460471138}"/>
              </a:ext>
            </a:extLst>
          </p:cNvPr>
          <p:cNvSpPr>
            <a:spLocks noGrp="1"/>
          </p:cNvSpPr>
          <p:nvPr>
            <p:ph type="sldNum" sz="quarter" idx="12"/>
          </p:nvPr>
        </p:nvSpPr>
        <p:spPr/>
        <p:txBody>
          <a:bodyPr/>
          <a:lstStyle/>
          <a:p>
            <a:fld id="{44BB4D1C-FC86-4246-8A40-7E29DDB064D8}" type="slidenum">
              <a:rPr lang="en-US" smtClean="0"/>
              <a:t>‹#›</a:t>
            </a:fld>
            <a:endParaRPr lang="en-US"/>
          </a:p>
        </p:txBody>
      </p:sp>
    </p:spTree>
    <p:extLst>
      <p:ext uri="{BB962C8B-B14F-4D97-AF65-F5344CB8AC3E}">
        <p14:creationId xmlns:p14="http://schemas.microsoft.com/office/powerpoint/2010/main" val="30877428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02220-881B-4B8E-B388-3677D17554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CE0B2E-E105-4DD8-8170-E589610266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567F90-105C-423D-9FCD-B9CDA244A232}"/>
              </a:ext>
            </a:extLst>
          </p:cNvPr>
          <p:cNvSpPr>
            <a:spLocks noGrp="1"/>
          </p:cNvSpPr>
          <p:nvPr>
            <p:ph type="dt" sz="half" idx="10"/>
          </p:nvPr>
        </p:nvSpPr>
        <p:spPr/>
        <p:txBody>
          <a:bodyPr/>
          <a:lstStyle/>
          <a:p>
            <a:fld id="{297687F5-2801-4304-BD34-7A9D6870310F}" type="datetime1">
              <a:rPr lang="en-US" smtClean="0"/>
              <a:t>4/10/2023</a:t>
            </a:fld>
            <a:endParaRPr lang="en-US"/>
          </a:p>
        </p:txBody>
      </p:sp>
      <p:sp>
        <p:nvSpPr>
          <p:cNvPr id="5" name="Footer Placeholder 4">
            <a:extLst>
              <a:ext uri="{FF2B5EF4-FFF2-40B4-BE49-F238E27FC236}">
                <a16:creationId xmlns:a16="http://schemas.microsoft.com/office/drawing/2014/main" id="{7E9629B9-2A36-438E-8A34-220179845D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53345-23D1-4F59-AE59-7A28C17A974C}"/>
              </a:ext>
            </a:extLst>
          </p:cNvPr>
          <p:cNvSpPr>
            <a:spLocks noGrp="1"/>
          </p:cNvSpPr>
          <p:nvPr>
            <p:ph type="sldNum" sz="quarter" idx="12"/>
          </p:nvPr>
        </p:nvSpPr>
        <p:spPr/>
        <p:txBody>
          <a:bodyPr/>
          <a:lstStyle/>
          <a:p>
            <a:fld id="{44BB4D1C-FC86-4246-8A40-7E29DDB064D8}" type="slidenum">
              <a:rPr lang="en-US" smtClean="0"/>
              <a:t>‹#›</a:t>
            </a:fld>
            <a:endParaRPr lang="en-US"/>
          </a:p>
        </p:txBody>
      </p:sp>
    </p:spTree>
    <p:extLst>
      <p:ext uri="{BB962C8B-B14F-4D97-AF65-F5344CB8AC3E}">
        <p14:creationId xmlns:p14="http://schemas.microsoft.com/office/powerpoint/2010/main" val="319828160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F3FC6A-4474-42BD-8171-E2F1AF525D7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692504-48F7-4E14-B5F0-4614D2567BD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E6C594-6C95-49B0-8FB1-33DF6EA38D57}"/>
              </a:ext>
            </a:extLst>
          </p:cNvPr>
          <p:cNvSpPr>
            <a:spLocks noGrp="1"/>
          </p:cNvSpPr>
          <p:nvPr>
            <p:ph type="dt" sz="half" idx="10"/>
          </p:nvPr>
        </p:nvSpPr>
        <p:spPr/>
        <p:txBody>
          <a:bodyPr/>
          <a:lstStyle/>
          <a:p>
            <a:fld id="{C3D0A385-99F9-439A-A808-4103C70D037A}" type="datetime1">
              <a:rPr lang="en-US" smtClean="0"/>
              <a:t>4/10/2023</a:t>
            </a:fld>
            <a:endParaRPr lang="en-US"/>
          </a:p>
        </p:txBody>
      </p:sp>
      <p:sp>
        <p:nvSpPr>
          <p:cNvPr id="5" name="Footer Placeholder 4">
            <a:extLst>
              <a:ext uri="{FF2B5EF4-FFF2-40B4-BE49-F238E27FC236}">
                <a16:creationId xmlns:a16="http://schemas.microsoft.com/office/drawing/2014/main" id="{8ED2C9E5-2888-44EA-AE03-002C5B78E5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519F-8430-4AEC-9DD0-695316BE86F2}"/>
              </a:ext>
            </a:extLst>
          </p:cNvPr>
          <p:cNvSpPr>
            <a:spLocks noGrp="1"/>
          </p:cNvSpPr>
          <p:nvPr>
            <p:ph type="sldNum" sz="quarter" idx="12"/>
          </p:nvPr>
        </p:nvSpPr>
        <p:spPr/>
        <p:txBody>
          <a:bodyPr/>
          <a:lstStyle/>
          <a:p>
            <a:fld id="{44BB4D1C-FC86-4246-8A40-7E29DDB064D8}" type="slidenum">
              <a:rPr lang="en-US" smtClean="0"/>
              <a:t>‹#›</a:t>
            </a:fld>
            <a:endParaRPr lang="en-US"/>
          </a:p>
        </p:txBody>
      </p:sp>
    </p:spTree>
    <p:extLst>
      <p:ext uri="{BB962C8B-B14F-4D97-AF65-F5344CB8AC3E}">
        <p14:creationId xmlns:p14="http://schemas.microsoft.com/office/powerpoint/2010/main" val="3662354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8CCBC-DEAD-4CD3-8A01-56F48454EF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850E86-C541-4830-8B73-1573DB476D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535E265-281D-47A5-AB94-23D5F2A96E0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C58621D-17C5-4A47-A154-7B473AB30021}"/>
              </a:ext>
            </a:extLst>
          </p:cNvPr>
          <p:cNvSpPr>
            <a:spLocks noGrp="1"/>
          </p:cNvSpPr>
          <p:nvPr>
            <p:ph type="dt" sz="half" idx="10"/>
          </p:nvPr>
        </p:nvSpPr>
        <p:spPr/>
        <p:txBody>
          <a:bodyPr/>
          <a:lstStyle/>
          <a:p>
            <a:fld id="{932B7306-DB34-46D3-964D-B08B6DA0A9E6}" type="datetimeFigureOut">
              <a:rPr lang="en-US" smtClean="0"/>
              <a:t>4/10/2023</a:t>
            </a:fld>
            <a:endParaRPr lang="en-US"/>
          </a:p>
        </p:txBody>
      </p:sp>
      <p:sp>
        <p:nvSpPr>
          <p:cNvPr id="6" name="Footer Placeholder 5">
            <a:extLst>
              <a:ext uri="{FF2B5EF4-FFF2-40B4-BE49-F238E27FC236}">
                <a16:creationId xmlns:a16="http://schemas.microsoft.com/office/drawing/2014/main" id="{2A12A674-8B04-41B9-938B-DE17B2B9B4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4CB2ED-A8C4-4545-928A-A95B62D44A4B}"/>
              </a:ext>
            </a:extLst>
          </p:cNvPr>
          <p:cNvSpPr>
            <a:spLocks noGrp="1"/>
          </p:cNvSpPr>
          <p:nvPr>
            <p:ph type="sldNum" sz="quarter" idx="12"/>
          </p:nvPr>
        </p:nvSpPr>
        <p:spPr/>
        <p:txBody>
          <a:bodyPr/>
          <a:lstStyle/>
          <a:p>
            <a:fld id="{BF18E8F2-CA20-4A79-8DF0-726E71D04003}" type="slidenum">
              <a:rPr lang="en-US" smtClean="0"/>
              <a:t>‹#›</a:t>
            </a:fld>
            <a:endParaRPr lang="en-US"/>
          </a:p>
        </p:txBody>
      </p:sp>
    </p:spTree>
    <p:extLst>
      <p:ext uri="{BB962C8B-B14F-4D97-AF65-F5344CB8AC3E}">
        <p14:creationId xmlns:p14="http://schemas.microsoft.com/office/powerpoint/2010/main" val="2701870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33F73-C6A0-48D5-858A-18BC3677432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C522BB-B5C3-4E2A-A15B-3E71FBC20E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66D1A08-4FF6-4073-AD15-46FB3E97661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41E2210-77D8-460C-8020-A47B92797E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6542328-CAB6-4222-99EC-BA206DCD868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B398A8-827E-45AC-A2AB-07FA29335689}"/>
              </a:ext>
            </a:extLst>
          </p:cNvPr>
          <p:cNvSpPr>
            <a:spLocks noGrp="1"/>
          </p:cNvSpPr>
          <p:nvPr>
            <p:ph type="dt" sz="half" idx="10"/>
          </p:nvPr>
        </p:nvSpPr>
        <p:spPr/>
        <p:txBody>
          <a:bodyPr/>
          <a:lstStyle/>
          <a:p>
            <a:fld id="{932B7306-DB34-46D3-964D-B08B6DA0A9E6}" type="datetimeFigureOut">
              <a:rPr lang="en-US" smtClean="0"/>
              <a:t>4/10/2023</a:t>
            </a:fld>
            <a:endParaRPr lang="en-US"/>
          </a:p>
        </p:txBody>
      </p:sp>
      <p:sp>
        <p:nvSpPr>
          <p:cNvPr id="8" name="Footer Placeholder 7">
            <a:extLst>
              <a:ext uri="{FF2B5EF4-FFF2-40B4-BE49-F238E27FC236}">
                <a16:creationId xmlns:a16="http://schemas.microsoft.com/office/drawing/2014/main" id="{55FBA601-0039-4A70-81A5-294687EAAC6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7562D1-4A81-42AF-886B-71139BFA5E22}"/>
              </a:ext>
            </a:extLst>
          </p:cNvPr>
          <p:cNvSpPr>
            <a:spLocks noGrp="1"/>
          </p:cNvSpPr>
          <p:nvPr>
            <p:ph type="sldNum" sz="quarter" idx="12"/>
          </p:nvPr>
        </p:nvSpPr>
        <p:spPr/>
        <p:txBody>
          <a:bodyPr/>
          <a:lstStyle/>
          <a:p>
            <a:fld id="{BF18E8F2-CA20-4A79-8DF0-726E71D04003}" type="slidenum">
              <a:rPr lang="en-US" smtClean="0"/>
              <a:t>‹#›</a:t>
            </a:fld>
            <a:endParaRPr lang="en-US"/>
          </a:p>
        </p:txBody>
      </p:sp>
    </p:spTree>
    <p:extLst>
      <p:ext uri="{BB962C8B-B14F-4D97-AF65-F5344CB8AC3E}">
        <p14:creationId xmlns:p14="http://schemas.microsoft.com/office/powerpoint/2010/main" val="1521003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14AC2-1033-4B54-8D36-85A202F487F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AA46907-BA55-461E-AC2F-592AEF767595}"/>
              </a:ext>
            </a:extLst>
          </p:cNvPr>
          <p:cNvSpPr>
            <a:spLocks noGrp="1"/>
          </p:cNvSpPr>
          <p:nvPr>
            <p:ph type="dt" sz="half" idx="10"/>
          </p:nvPr>
        </p:nvSpPr>
        <p:spPr/>
        <p:txBody>
          <a:bodyPr/>
          <a:lstStyle/>
          <a:p>
            <a:fld id="{932B7306-DB34-46D3-964D-B08B6DA0A9E6}" type="datetimeFigureOut">
              <a:rPr lang="en-US" smtClean="0"/>
              <a:t>4/10/2023</a:t>
            </a:fld>
            <a:endParaRPr lang="en-US"/>
          </a:p>
        </p:txBody>
      </p:sp>
      <p:sp>
        <p:nvSpPr>
          <p:cNvPr id="4" name="Footer Placeholder 3">
            <a:extLst>
              <a:ext uri="{FF2B5EF4-FFF2-40B4-BE49-F238E27FC236}">
                <a16:creationId xmlns:a16="http://schemas.microsoft.com/office/drawing/2014/main" id="{33B6ACB8-A88B-42B9-AD7C-29C5D5B4CC7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679B1E4-A8D6-4929-83A7-D6EB8BC51181}"/>
              </a:ext>
            </a:extLst>
          </p:cNvPr>
          <p:cNvSpPr>
            <a:spLocks noGrp="1"/>
          </p:cNvSpPr>
          <p:nvPr>
            <p:ph type="sldNum" sz="quarter" idx="12"/>
          </p:nvPr>
        </p:nvSpPr>
        <p:spPr/>
        <p:txBody>
          <a:bodyPr/>
          <a:lstStyle/>
          <a:p>
            <a:fld id="{BF18E8F2-CA20-4A79-8DF0-726E71D04003}" type="slidenum">
              <a:rPr lang="en-US" smtClean="0"/>
              <a:t>‹#›</a:t>
            </a:fld>
            <a:endParaRPr lang="en-US"/>
          </a:p>
        </p:txBody>
      </p:sp>
    </p:spTree>
    <p:extLst>
      <p:ext uri="{BB962C8B-B14F-4D97-AF65-F5344CB8AC3E}">
        <p14:creationId xmlns:p14="http://schemas.microsoft.com/office/powerpoint/2010/main" val="1004184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67335B-A5D5-46FF-8163-7783EED7E3C1}"/>
              </a:ext>
            </a:extLst>
          </p:cNvPr>
          <p:cNvSpPr>
            <a:spLocks noGrp="1"/>
          </p:cNvSpPr>
          <p:nvPr>
            <p:ph type="dt" sz="half" idx="10"/>
          </p:nvPr>
        </p:nvSpPr>
        <p:spPr/>
        <p:txBody>
          <a:bodyPr/>
          <a:lstStyle/>
          <a:p>
            <a:fld id="{932B7306-DB34-46D3-964D-B08B6DA0A9E6}" type="datetimeFigureOut">
              <a:rPr lang="en-US" smtClean="0"/>
              <a:t>4/10/2023</a:t>
            </a:fld>
            <a:endParaRPr lang="en-US"/>
          </a:p>
        </p:txBody>
      </p:sp>
      <p:sp>
        <p:nvSpPr>
          <p:cNvPr id="3" name="Footer Placeholder 2">
            <a:extLst>
              <a:ext uri="{FF2B5EF4-FFF2-40B4-BE49-F238E27FC236}">
                <a16:creationId xmlns:a16="http://schemas.microsoft.com/office/drawing/2014/main" id="{B483D5D1-FA10-4141-8F4C-C436C700E8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E64947-E6AD-4B54-A8CB-1F92AE426A91}"/>
              </a:ext>
            </a:extLst>
          </p:cNvPr>
          <p:cNvSpPr>
            <a:spLocks noGrp="1"/>
          </p:cNvSpPr>
          <p:nvPr>
            <p:ph type="sldNum" sz="quarter" idx="12"/>
          </p:nvPr>
        </p:nvSpPr>
        <p:spPr/>
        <p:txBody>
          <a:bodyPr/>
          <a:lstStyle/>
          <a:p>
            <a:fld id="{BF18E8F2-CA20-4A79-8DF0-726E71D04003}" type="slidenum">
              <a:rPr lang="en-US" smtClean="0"/>
              <a:t>‹#›</a:t>
            </a:fld>
            <a:endParaRPr lang="en-US"/>
          </a:p>
        </p:txBody>
      </p:sp>
    </p:spTree>
    <p:extLst>
      <p:ext uri="{BB962C8B-B14F-4D97-AF65-F5344CB8AC3E}">
        <p14:creationId xmlns:p14="http://schemas.microsoft.com/office/powerpoint/2010/main" val="497360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3D9D0-3B9F-4F2C-970F-38255D0F80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740370-A7A0-4A4C-AD22-D8AF0AF2C4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521D8B-C1C9-4264-9F9C-8FF59C1B25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103A4E2-D247-491D-864E-77335B585840}"/>
              </a:ext>
            </a:extLst>
          </p:cNvPr>
          <p:cNvSpPr>
            <a:spLocks noGrp="1"/>
          </p:cNvSpPr>
          <p:nvPr>
            <p:ph type="dt" sz="half" idx="10"/>
          </p:nvPr>
        </p:nvSpPr>
        <p:spPr/>
        <p:txBody>
          <a:bodyPr/>
          <a:lstStyle/>
          <a:p>
            <a:fld id="{932B7306-DB34-46D3-964D-B08B6DA0A9E6}" type="datetimeFigureOut">
              <a:rPr lang="en-US" smtClean="0"/>
              <a:t>4/10/2023</a:t>
            </a:fld>
            <a:endParaRPr lang="en-US"/>
          </a:p>
        </p:txBody>
      </p:sp>
      <p:sp>
        <p:nvSpPr>
          <p:cNvPr id="6" name="Footer Placeholder 5">
            <a:extLst>
              <a:ext uri="{FF2B5EF4-FFF2-40B4-BE49-F238E27FC236}">
                <a16:creationId xmlns:a16="http://schemas.microsoft.com/office/drawing/2014/main" id="{A716CD58-A6D9-458A-A647-2DCF045C2E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4B9A7D-3E88-4037-85B7-40647F0783D2}"/>
              </a:ext>
            </a:extLst>
          </p:cNvPr>
          <p:cNvSpPr>
            <a:spLocks noGrp="1"/>
          </p:cNvSpPr>
          <p:nvPr>
            <p:ph type="sldNum" sz="quarter" idx="12"/>
          </p:nvPr>
        </p:nvSpPr>
        <p:spPr/>
        <p:txBody>
          <a:bodyPr/>
          <a:lstStyle/>
          <a:p>
            <a:fld id="{BF18E8F2-CA20-4A79-8DF0-726E71D04003}" type="slidenum">
              <a:rPr lang="en-US" smtClean="0"/>
              <a:t>‹#›</a:t>
            </a:fld>
            <a:endParaRPr lang="en-US"/>
          </a:p>
        </p:txBody>
      </p:sp>
    </p:spTree>
    <p:extLst>
      <p:ext uri="{BB962C8B-B14F-4D97-AF65-F5344CB8AC3E}">
        <p14:creationId xmlns:p14="http://schemas.microsoft.com/office/powerpoint/2010/main" val="3970414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5EAAE-EB8F-4659-9FF5-528A5E3DDA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141301-549D-427F-A7B0-6A8D4DDC0E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031EC24-3016-43D3-ACB0-41AB2BAA28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3F6E456-10A6-41AF-9295-8D786BB5A32B}"/>
              </a:ext>
            </a:extLst>
          </p:cNvPr>
          <p:cNvSpPr>
            <a:spLocks noGrp="1"/>
          </p:cNvSpPr>
          <p:nvPr>
            <p:ph type="dt" sz="half" idx="10"/>
          </p:nvPr>
        </p:nvSpPr>
        <p:spPr/>
        <p:txBody>
          <a:bodyPr/>
          <a:lstStyle/>
          <a:p>
            <a:fld id="{932B7306-DB34-46D3-964D-B08B6DA0A9E6}" type="datetimeFigureOut">
              <a:rPr lang="en-US" smtClean="0"/>
              <a:t>4/10/2023</a:t>
            </a:fld>
            <a:endParaRPr lang="en-US"/>
          </a:p>
        </p:txBody>
      </p:sp>
      <p:sp>
        <p:nvSpPr>
          <p:cNvPr id="6" name="Footer Placeholder 5">
            <a:extLst>
              <a:ext uri="{FF2B5EF4-FFF2-40B4-BE49-F238E27FC236}">
                <a16:creationId xmlns:a16="http://schemas.microsoft.com/office/drawing/2014/main" id="{DA5162B4-7404-466E-B6F9-E2AF70F97F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467ABE-7C22-476C-BB07-C7E7BAFECEF8}"/>
              </a:ext>
            </a:extLst>
          </p:cNvPr>
          <p:cNvSpPr>
            <a:spLocks noGrp="1"/>
          </p:cNvSpPr>
          <p:nvPr>
            <p:ph type="sldNum" sz="quarter" idx="12"/>
          </p:nvPr>
        </p:nvSpPr>
        <p:spPr/>
        <p:txBody>
          <a:bodyPr/>
          <a:lstStyle/>
          <a:p>
            <a:fld id="{BF18E8F2-CA20-4A79-8DF0-726E71D04003}" type="slidenum">
              <a:rPr lang="en-US" smtClean="0"/>
              <a:t>‹#›</a:t>
            </a:fld>
            <a:endParaRPr lang="en-US"/>
          </a:p>
        </p:txBody>
      </p:sp>
    </p:spTree>
    <p:extLst>
      <p:ext uri="{BB962C8B-B14F-4D97-AF65-F5344CB8AC3E}">
        <p14:creationId xmlns:p14="http://schemas.microsoft.com/office/powerpoint/2010/main" val="639124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282DE5-8685-41B3-9D57-A2FFE470F1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D443BE4-5AD5-474B-BD35-2ECC175202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F275A1-BC5B-4F67-BD1D-F415F0788C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2B7306-DB34-46D3-964D-B08B6DA0A9E6}" type="datetimeFigureOut">
              <a:rPr lang="en-US" smtClean="0"/>
              <a:t>4/10/2023</a:t>
            </a:fld>
            <a:endParaRPr lang="en-US"/>
          </a:p>
        </p:txBody>
      </p:sp>
      <p:sp>
        <p:nvSpPr>
          <p:cNvPr id="5" name="Footer Placeholder 4">
            <a:extLst>
              <a:ext uri="{FF2B5EF4-FFF2-40B4-BE49-F238E27FC236}">
                <a16:creationId xmlns:a16="http://schemas.microsoft.com/office/drawing/2014/main" id="{B531E264-C0ED-46F0-8A3C-A84141095E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080BCD-1F85-4714-837B-1847C50241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18E8F2-CA20-4A79-8DF0-726E71D04003}" type="slidenum">
              <a:rPr lang="en-US" smtClean="0"/>
              <a:t>‹#›</a:t>
            </a:fld>
            <a:endParaRPr lang="en-US"/>
          </a:p>
        </p:txBody>
      </p:sp>
    </p:spTree>
    <p:extLst>
      <p:ext uri="{BB962C8B-B14F-4D97-AF65-F5344CB8AC3E}">
        <p14:creationId xmlns:p14="http://schemas.microsoft.com/office/powerpoint/2010/main" val="253636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84" r:id="rId12"/>
    <p:sldLayoutId id="214748369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3EDC94-7668-44E5-B048-83B563401C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175CAD0-0975-42BF-897A-241E1EEE23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60AB3C-9A47-4062-B791-978270FA8E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D04C58-FA62-45F4-A96E-40C49D52AEA5}" type="datetimeFigureOut">
              <a:rPr lang="en-US" smtClean="0"/>
              <a:t>4/10/2023</a:t>
            </a:fld>
            <a:endParaRPr lang="en-US"/>
          </a:p>
        </p:txBody>
      </p:sp>
      <p:sp>
        <p:nvSpPr>
          <p:cNvPr id="5" name="Footer Placeholder 4">
            <a:extLst>
              <a:ext uri="{FF2B5EF4-FFF2-40B4-BE49-F238E27FC236}">
                <a16:creationId xmlns:a16="http://schemas.microsoft.com/office/drawing/2014/main" id="{8AD237D5-379D-4047-B911-4FE50AA4938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FBDF3A8-5F07-4A96-AD0D-71AF8CE789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419944-944D-4CCD-B088-42500AB2AC95}" type="slidenum">
              <a:rPr lang="en-US" smtClean="0"/>
              <a:t>‹#›</a:t>
            </a:fld>
            <a:endParaRPr lang="en-US"/>
          </a:p>
        </p:txBody>
      </p:sp>
    </p:spTree>
    <p:extLst>
      <p:ext uri="{BB962C8B-B14F-4D97-AF65-F5344CB8AC3E}">
        <p14:creationId xmlns:p14="http://schemas.microsoft.com/office/powerpoint/2010/main" val="28135206"/>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63B6E7-B320-4149-B107-5CB28EE185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E992A2-171D-4607-8A1F-474CD786BF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D4D226-F66C-4BAA-86D3-F156D48B68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A358F3-C9A5-4728-B990-A29BDE72AA0F}" type="datetime1">
              <a:rPr lang="en-US" smtClean="0"/>
              <a:t>4/10/2023</a:t>
            </a:fld>
            <a:endParaRPr lang="en-US"/>
          </a:p>
        </p:txBody>
      </p:sp>
      <p:sp>
        <p:nvSpPr>
          <p:cNvPr id="5" name="Footer Placeholder 4">
            <a:extLst>
              <a:ext uri="{FF2B5EF4-FFF2-40B4-BE49-F238E27FC236}">
                <a16:creationId xmlns:a16="http://schemas.microsoft.com/office/drawing/2014/main" id="{F218F97A-E9E9-4ED7-A91B-A793156028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4240FEF-BBF4-4824-AEF9-034D997638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rgbClr val="2D2C31"/>
                </a:solidFill>
              </a:defRPr>
            </a:lvl1pPr>
          </a:lstStyle>
          <a:p>
            <a:fld id="{44BB4D1C-FC86-4246-8A40-7E29DDB064D8}" type="slidenum">
              <a:rPr lang="en-US" smtClean="0"/>
              <a:pPr/>
              <a:t>‹#›</a:t>
            </a:fld>
            <a:endParaRPr lang="en-US" dirty="0"/>
          </a:p>
        </p:txBody>
      </p:sp>
    </p:spTree>
    <p:extLst>
      <p:ext uri="{BB962C8B-B14F-4D97-AF65-F5344CB8AC3E}">
        <p14:creationId xmlns:p14="http://schemas.microsoft.com/office/powerpoint/2010/main" val="2525571474"/>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6.sv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hyperlink" Target="file:///C:\Users\moeez\Downloads\Wrangled%20datasets%20EDA.html" TargetMode="External"/><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file:///C:\Users\moeez\Downloads\Model%20dataset%20EDA%20(1).html" TargetMode="External"/><Relationship Id="rId2" Type="http://schemas.openxmlformats.org/officeDocument/2006/relationships/notesSlide" Target="../notesSlides/notesSlide7.xml"/><Relationship Id="rId1" Type="http://schemas.openxmlformats.org/officeDocument/2006/relationships/slideLayout" Target="../slideLayouts/slideLayout13.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D666134-BFD9-4C21-8E13-FA1EE8E8BA03}"/>
              </a:ext>
            </a:extLst>
          </p:cNvPr>
          <p:cNvSpPr/>
          <p:nvPr/>
        </p:nvSpPr>
        <p:spPr>
          <a:xfrm>
            <a:off x="0" y="0"/>
            <a:ext cx="12191999" cy="6858000"/>
          </a:xfrm>
          <a:custGeom>
            <a:avLst/>
            <a:gdLst>
              <a:gd name="connsiteX0" fmla="*/ 0 w 12191999"/>
              <a:gd name="connsiteY0" fmla="*/ 0 h 6858000"/>
              <a:gd name="connsiteX1" fmla="*/ 3419474 w 12191999"/>
              <a:gd name="connsiteY1" fmla="*/ 0 h 6858000"/>
              <a:gd name="connsiteX2" fmla="*/ 12191999 w 12191999"/>
              <a:gd name="connsiteY2" fmla="*/ 6858000 h 6858000"/>
              <a:gd name="connsiteX3" fmla="*/ 3419474 w 12191999"/>
              <a:gd name="connsiteY3" fmla="*/ 6858000 h 6858000"/>
              <a:gd name="connsiteX4" fmla="*/ 0 w 12191999"/>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1999" h="6858000">
                <a:moveTo>
                  <a:pt x="0" y="0"/>
                </a:moveTo>
                <a:lnTo>
                  <a:pt x="3419474" y="0"/>
                </a:lnTo>
                <a:lnTo>
                  <a:pt x="12191999" y="6858000"/>
                </a:lnTo>
                <a:lnTo>
                  <a:pt x="3419474"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1A258AA-24E8-4904-8296-4572945227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0" y="463967"/>
            <a:ext cx="9448800" cy="5930066"/>
          </a:xfrm>
          <a:prstGeom prst="rect">
            <a:avLst/>
          </a:prstGeom>
        </p:spPr>
      </p:pic>
      <p:sp>
        <p:nvSpPr>
          <p:cNvPr id="11" name="Rectangle 10">
            <a:extLst>
              <a:ext uri="{FF2B5EF4-FFF2-40B4-BE49-F238E27FC236}">
                <a16:creationId xmlns:a16="http://schemas.microsoft.com/office/drawing/2014/main" id="{C5F19A62-4292-4010-A11F-1FBE6C697965}"/>
              </a:ext>
            </a:extLst>
          </p:cNvPr>
          <p:cNvSpPr/>
          <p:nvPr/>
        </p:nvSpPr>
        <p:spPr>
          <a:xfrm>
            <a:off x="1285266" y="355601"/>
            <a:ext cx="9621468" cy="61468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37">
            <a:extLst>
              <a:ext uri="{FF2B5EF4-FFF2-40B4-BE49-F238E27FC236}">
                <a16:creationId xmlns:a16="http://schemas.microsoft.com/office/drawing/2014/main" id="{19283DBD-3AE7-4370-BF56-93DDA65029F4}"/>
              </a:ext>
            </a:extLst>
          </p:cNvPr>
          <p:cNvSpPr txBox="1">
            <a:spLocks/>
          </p:cNvSpPr>
          <p:nvPr/>
        </p:nvSpPr>
        <p:spPr>
          <a:xfrm>
            <a:off x="1544825" y="3613165"/>
            <a:ext cx="9183756" cy="1495794"/>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5400" b="1" dirty="0">
                <a:solidFill>
                  <a:schemeClr val="accent1"/>
                </a:solidFill>
                <a:latin typeface="Century Gothic" panose="020B0502020202020204" pitchFamily="34" charset="0"/>
                <a:cs typeface="Segoe UI" panose="020B0502040204020203" pitchFamily="34" charset="0"/>
              </a:rPr>
              <a:t>PREDICTIVE HEALTHCARE ANALYSIS</a:t>
            </a:r>
          </a:p>
        </p:txBody>
      </p:sp>
      <p:sp>
        <p:nvSpPr>
          <p:cNvPr id="13" name="TextBox 12">
            <a:extLst>
              <a:ext uri="{FF2B5EF4-FFF2-40B4-BE49-F238E27FC236}">
                <a16:creationId xmlns:a16="http://schemas.microsoft.com/office/drawing/2014/main" id="{F4CEE758-DF92-4F43-BCB3-9C918779B2B7}"/>
              </a:ext>
            </a:extLst>
          </p:cNvPr>
          <p:cNvSpPr txBox="1"/>
          <p:nvPr/>
        </p:nvSpPr>
        <p:spPr>
          <a:xfrm>
            <a:off x="3218537" y="5162696"/>
            <a:ext cx="5754927" cy="492443"/>
          </a:xfrm>
          <a:prstGeom prst="rect">
            <a:avLst/>
          </a:prstGeom>
          <a:noFill/>
          <a:ln>
            <a:noFill/>
          </a:ln>
        </p:spPr>
        <p:txBody>
          <a:bodyPr wrap="square" lIns="0" tIns="0" rIns="0" bIns="0" rtlCol="0" anchor="t">
            <a:spAutoFit/>
          </a:bodyPr>
          <a:lstStyle/>
          <a:p>
            <a:pPr algn="ctr">
              <a:buClr>
                <a:schemeClr val="accent1"/>
              </a:buClr>
            </a:pPr>
            <a:r>
              <a:rPr lang="en-US" sz="3200" b="1" dirty="0">
                <a:solidFill>
                  <a:schemeClr val="bg1"/>
                </a:solidFill>
              </a:rPr>
              <a:t>GROUP 9</a:t>
            </a:r>
          </a:p>
        </p:txBody>
      </p:sp>
    </p:spTree>
    <p:extLst>
      <p:ext uri="{BB962C8B-B14F-4D97-AF65-F5344CB8AC3E}">
        <p14:creationId xmlns:p14="http://schemas.microsoft.com/office/powerpoint/2010/main" val="2621242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ight Triangle 1">
            <a:extLst>
              <a:ext uri="{FF2B5EF4-FFF2-40B4-BE49-F238E27FC236}">
                <a16:creationId xmlns:a16="http://schemas.microsoft.com/office/drawing/2014/main" id="{7917ABE9-D075-403C-968C-723EBBF2CC5F}"/>
              </a:ext>
            </a:extLst>
          </p:cNvPr>
          <p:cNvSpPr/>
          <p:nvPr/>
        </p:nvSpPr>
        <p:spPr>
          <a:xfrm>
            <a:off x="0" y="5918200"/>
            <a:ext cx="939800" cy="939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2A6E1DF-7F08-4404-9405-32DC424B1E06}"/>
              </a:ext>
            </a:extLst>
          </p:cNvPr>
          <p:cNvSpPr/>
          <p:nvPr/>
        </p:nvSpPr>
        <p:spPr>
          <a:xfrm>
            <a:off x="12052300" y="0"/>
            <a:ext cx="1397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7">
            <a:extLst>
              <a:ext uri="{FF2B5EF4-FFF2-40B4-BE49-F238E27FC236}">
                <a16:creationId xmlns:a16="http://schemas.microsoft.com/office/drawing/2014/main" id="{85F73A3E-C50A-4999-8754-B0370E460072}"/>
              </a:ext>
            </a:extLst>
          </p:cNvPr>
          <p:cNvSpPr txBox="1">
            <a:spLocks/>
          </p:cNvSpPr>
          <p:nvPr/>
        </p:nvSpPr>
        <p:spPr>
          <a:xfrm>
            <a:off x="622518" y="271363"/>
            <a:ext cx="10202613" cy="1329595"/>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chemeClr val="accent1"/>
                </a:solidFill>
                <a:latin typeface="Century Gothic" panose="020B0502020202020204" pitchFamily="34" charset="0"/>
                <a:cs typeface="Segoe UI" panose="020B0502040204020203" pitchFamily="34" charset="0"/>
              </a:rPr>
              <a:t>FURTHER INFORMATION ABOUT MODELS USED</a:t>
            </a:r>
          </a:p>
        </p:txBody>
      </p:sp>
      <p:cxnSp>
        <p:nvCxnSpPr>
          <p:cNvPr id="51" name="Straight Connector 50">
            <a:extLst>
              <a:ext uri="{FF2B5EF4-FFF2-40B4-BE49-F238E27FC236}">
                <a16:creationId xmlns:a16="http://schemas.microsoft.com/office/drawing/2014/main" id="{26C2ECCC-1D5B-47F6-8113-8EEE96EE7FA5}"/>
              </a:ext>
            </a:extLst>
          </p:cNvPr>
          <p:cNvCxnSpPr>
            <a:cxnSpLocks/>
          </p:cNvCxnSpPr>
          <p:nvPr/>
        </p:nvCxnSpPr>
        <p:spPr>
          <a:xfrm>
            <a:off x="361374" y="-9981"/>
            <a:ext cx="0" cy="1610939"/>
          </a:xfrm>
          <a:prstGeom prst="line">
            <a:avLst/>
          </a:prstGeom>
          <a:ln>
            <a:tailEnd type="ova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111EB0A6-6CD2-40F3-85D0-4254E59DBA7F}"/>
              </a:ext>
            </a:extLst>
          </p:cNvPr>
          <p:cNvSpPr txBox="1"/>
          <p:nvPr/>
        </p:nvSpPr>
        <p:spPr>
          <a:xfrm>
            <a:off x="1548669" y="2680558"/>
            <a:ext cx="4489450" cy="1077218"/>
          </a:xfrm>
          <a:prstGeom prst="rect">
            <a:avLst/>
          </a:prstGeom>
          <a:noFill/>
          <a:ln>
            <a:noFill/>
          </a:ln>
        </p:spPr>
        <p:txBody>
          <a:bodyPr wrap="square" lIns="0" tIns="0" rIns="0" bIns="0" rtlCol="0" anchor="t">
            <a:spAutoFit/>
          </a:bodyPr>
          <a:lstStyle/>
          <a:p>
            <a:pPr>
              <a:buClr>
                <a:schemeClr val="accent1"/>
              </a:buClr>
            </a:pPr>
            <a:r>
              <a:rPr lang="en-US" sz="1400" dirty="0">
                <a:latin typeface="Tw Cen MT" panose="020B0602020104020603" pitchFamily="34" charset="0"/>
              </a:rPr>
              <a:t>Training testing sample was hold out, however, K-fold was employed in logistic regression and before tuning for parameters. K-fold was used over grid search tuned parameters, sequential features selector and exhaustive feature selection.</a:t>
            </a:r>
          </a:p>
        </p:txBody>
      </p:sp>
      <p:grpSp>
        <p:nvGrpSpPr>
          <p:cNvPr id="19" name="Group 18">
            <a:extLst>
              <a:ext uri="{FF2B5EF4-FFF2-40B4-BE49-F238E27FC236}">
                <a16:creationId xmlns:a16="http://schemas.microsoft.com/office/drawing/2014/main" id="{859F09BD-A666-7496-1447-BA4ED2C82EE4}"/>
              </a:ext>
            </a:extLst>
          </p:cNvPr>
          <p:cNvGrpSpPr/>
          <p:nvPr/>
        </p:nvGrpSpPr>
        <p:grpSpPr>
          <a:xfrm>
            <a:off x="448613" y="2711336"/>
            <a:ext cx="952500" cy="1015663"/>
            <a:chOff x="248445" y="3203985"/>
            <a:chExt cx="952500" cy="1015663"/>
          </a:xfrm>
        </p:grpSpPr>
        <p:sp>
          <p:nvSpPr>
            <p:cNvPr id="16" name="Rectangle: Rounded Corners 15">
              <a:extLst>
                <a:ext uri="{FF2B5EF4-FFF2-40B4-BE49-F238E27FC236}">
                  <a16:creationId xmlns:a16="http://schemas.microsoft.com/office/drawing/2014/main" id="{B623CA93-8DB3-A6C5-916A-1F1BB9BC1D4B}"/>
                </a:ext>
              </a:extLst>
            </p:cNvPr>
            <p:cNvSpPr/>
            <p:nvPr/>
          </p:nvSpPr>
          <p:spPr>
            <a:xfrm>
              <a:off x="248445" y="3235567"/>
              <a:ext cx="952500" cy="9525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6C1F7262-648D-C27B-DFD3-68E58C2B4AD7}"/>
                </a:ext>
              </a:extLst>
            </p:cNvPr>
            <p:cNvSpPr txBox="1"/>
            <p:nvPr/>
          </p:nvSpPr>
          <p:spPr>
            <a:xfrm>
              <a:off x="493481" y="3203985"/>
              <a:ext cx="460842" cy="1015663"/>
            </a:xfrm>
            <a:prstGeom prst="rect">
              <a:avLst/>
            </a:prstGeom>
            <a:noFill/>
          </p:spPr>
          <p:txBody>
            <a:bodyPr wrap="square" rtlCol="0">
              <a:spAutoFit/>
            </a:bodyPr>
            <a:lstStyle/>
            <a:p>
              <a:pPr algn="ctr"/>
              <a:r>
                <a:rPr lang="en-US" sz="6000" b="1" dirty="0">
                  <a:solidFill>
                    <a:schemeClr val="bg1"/>
                  </a:solidFill>
                  <a:latin typeface="Tw Cen MT" panose="020B0602020104020603" pitchFamily="34" charset="0"/>
                </a:rPr>
                <a:t>1</a:t>
              </a:r>
            </a:p>
          </p:txBody>
        </p:sp>
      </p:grpSp>
      <p:grpSp>
        <p:nvGrpSpPr>
          <p:cNvPr id="6" name="Group 5">
            <a:extLst>
              <a:ext uri="{FF2B5EF4-FFF2-40B4-BE49-F238E27FC236}">
                <a16:creationId xmlns:a16="http://schemas.microsoft.com/office/drawing/2014/main" id="{17D5D869-B820-6D5C-9ECC-012FC165A84D}"/>
              </a:ext>
            </a:extLst>
          </p:cNvPr>
          <p:cNvGrpSpPr/>
          <p:nvPr/>
        </p:nvGrpSpPr>
        <p:grpSpPr>
          <a:xfrm>
            <a:off x="448613" y="4441561"/>
            <a:ext cx="5589506" cy="1015663"/>
            <a:chOff x="204391" y="3799782"/>
            <a:chExt cx="5589506" cy="1015663"/>
          </a:xfrm>
        </p:grpSpPr>
        <p:sp>
          <p:nvSpPr>
            <p:cNvPr id="10" name="TextBox 9">
              <a:extLst>
                <a:ext uri="{FF2B5EF4-FFF2-40B4-BE49-F238E27FC236}">
                  <a16:creationId xmlns:a16="http://schemas.microsoft.com/office/drawing/2014/main" id="{F8B86429-C982-6E0E-5B4F-713A677BF87A}"/>
                </a:ext>
              </a:extLst>
            </p:cNvPr>
            <p:cNvSpPr txBox="1"/>
            <p:nvPr/>
          </p:nvSpPr>
          <p:spPr>
            <a:xfrm>
              <a:off x="1304447" y="3876726"/>
              <a:ext cx="4489450" cy="861774"/>
            </a:xfrm>
            <a:prstGeom prst="rect">
              <a:avLst/>
            </a:prstGeom>
            <a:noFill/>
            <a:ln>
              <a:noFill/>
            </a:ln>
          </p:spPr>
          <p:txBody>
            <a:bodyPr wrap="square" lIns="0" tIns="0" rIns="0" bIns="0" rtlCol="0" anchor="t">
              <a:spAutoFit/>
            </a:bodyPr>
            <a:lstStyle/>
            <a:p>
              <a:pPr>
                <a:buClr>
                  <a:schemeClr val="accent1"/>
                </a:buClr>
              </a:pPr>
              <a:r>
                <a:rPr lang="en-US" sz="1400" dirty="0">
                  <a:latin typeface="Tw Cen MT" panose="020B0602020104020603" pitchFamily="34" charset="0"/>
                </a:rPr>
                <a:t>For logistic regression, predict and not </a:t>
              </a:r>
              <a:r>
                <a:rPr lang="en-US" sz="1400" dirty="0" err="1">
                  <a:latin typeface="Tw Cen MT" panose="020B0602020104020603" pitchFamily="34" charset="0"/>
                </a:rPr>
                <a:t>predict_proba</a:t>
              </a:r>
              <a:r>
                <a:rPr lang="en-US" sz="1400" dirty="0">
                  <a:latin typeface="Tw Cen MT" panose="020B0602020104020603" pitchFamily="34" charset="0"/>
                </a:rPr>
                <a:t> were used, as the former assigns class for given input and the latter estimates the confidence level for the given input. In this case, classification was required, hence predict was used.</a:t>
              </a:r>
            </a:p>
          </p:txBody>
        </p:sp>
        <p:grpSp>
          <p:nvGrpSpPr>
            <p:cNvPr id="20" name="Group 19">
              <a:extLst>
                <a:ext uri="{FF2B5EF4-FFF2-40B4-BE49-F238E27FC236}">
                  <a16:creationId xmlns:a16="http://schemas.microsoft.com/office/drawing/2014/main" id="{7B50562C-D958-6479-328A-AA5D69481ACF}"/>
                </a:ext>
              </a:extLst>
            </p:cNvPr>
            <p:cNvGrpSpPr/>
            <p:nvPr/>
          </p:nvGrpSpPr>
          <p:grpSpPr>
            <a:xfrm>
              <a:off x="204391" y="3799782"/>
              <a:ext cx="952500" cy="1015663"/>
              <a:chOff x="248445" y="3203985"/>
              <a:chExt cx="952500" cy="1015663"/>
            </a:xfrm>
          </p:grpSpPr>
          <p:sp>
            <p:nvSpPr>
              <p:cNvPr id="22" name="Rectangle: Rounded Corners 21">
                <a:extLst>
                  <a:ext uri="{FF2B5EF4-FFF2-40B4-BE49-F238E27FC236}">
                    <a16:creationId xmlns:a16="http://schemas.microsoft.com/office/drawing/2014/main" id="{142A8313-FD0B-FFF3-F41A-8B6AE654BDF0}"/>
                  </a:ext>
                </a:extLst>
              </p:cNvPr>
              <p:cNvSpPr/>
              <p:nvPr/>
            </p:nvSpPr>
            <p:spPr>
              <a:xfrm>
                <a:off x="248445" y="3235567"/>
                <a:ext cx="952500" cy="9525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63747B57-F1FE-D81F-8AD7-F23A2BFE2659}"/>
                  </a:ext>
                </a:extLst>
              </p:cNvPr>
              <p:cNvSpPr txBox="1"/>
              <p:nvPr/>
            </p:nvSpPr>
            <p:spPr>
              <a:xfrm>
                <a:off x="493481" y="3203985"/>
                <a:ext cx="460842" cy="1015663"/>
              </a:xfrm>
              <a:prstGeom prst="rect">
                <a:avLst/>
              </a:prstGeom>
              <a:noFill/>
            </p:spPr>
            <p:txBody>
              <a:bodyPr wrap="square" rtlCol="0">
                <a:spAutoFit/>
              </a:bodyPr>
              <a:lstStyle/>
              <a:p>
                <a:pPr algn="ctr"/>
                <a:r>
                  <a:rPr lang="en-US" sz="6000" b="1" dirty="0">
                    <a:solidFill>
                      <a:schemeClr val="bg1"/>
                    </a:solidFill>
                    <a:latin typeface="Tw Cen MT" panose="020B0602020104020603" pitchFamily="34" charset="0"/>
                  </a:rPr>
                  <a:t>2</a:t>
                </a:r>
              </a:p>
            </p:txBody>
          </p:sp>
        </p:grpSp>
      </p:grpSp>
      <p:grpSp>
        <p:nvGrpSpPr>
          <p:cNvPr id="15" name="Group 14">
            <a:extLst>
              <a:ext uri="{FF2B5EF4-FFF2-40B4-BE49-F238E27FC236}">
                <a16:creationId xmlns:a16="http://schemas.microsoft.com/office/drawing/2014/main" id="{CE5D7AD3-B095-5FF3-0176-A85A6BE821F0}"/>
              </a:ext>
            </a:extLst>
          </p:cNvPr>
          <p:cNvGrpSpPr/>
          <p:nvPr/>
        </p:nvGrpSpPr>
        <p:grpSpPr>
          <a:xfrm>
            <a:off x="6270945" y="4441561"/>
            <a:ext cx="5604204" cy="1015663"/>
            <a:chOff x="6026723" y="4736900"/>
            <a:chExt cx="5604204" cy="1015663"/>
          </a:xfrm>
        </p:grpSpPr>
        <p:sp>
          <p:nvSpPr>
            <p:cNvPr id="13" name="TextBox 12">
              <a:extLst>
                <a:ext uri="{FF2B5EF4-FFF2-40B4-BE49-F238E27FC236}">
                  <a16:creationId xmlns:a16="http://schemas.microsoft.com/office/drawing/2014/main" id="{282D7AAD-CDC0-0FAF-02C2-91E0E1152DCA}"/>
                </a:ext>
              </a:extLst>
            </p:cNvPr>
            <p:cNvSpPr txBox="1"/>
            <p:nvPr/>
          </p:nvSpPr>
          <p:spPr>
            <a:xfrm>
              <a:off x="7141477" y="5029288"/>
              <a:ext cx="4489450" cy="430887"/>
            </a:xfrm>
            <a:prstGeom prst="rect">
              <a:avLst/>
            </a:prstGeom>
            <a:noFill/>
            <a:ln>
              <a:noFill/>
            </a:ln>
          </p:spPr>
          <p:txBody>
            <a:bodyPr wrap="square" lIns="0" tIns="0" rIns="0" bIns="0" rtlCol="0" anchor="t">
              <a:spAutoFit/>
            </a:bodyPr>
            <a:lstStyle/>
            <a:p>
              <a:pPr>
                <a:buClr>
                  <a:schemeClr val="accent1"/>
                </a:buClr>
              </a:pPr>
              <a:r>
                <a:rPr lang="en-US" sz="1400" dirty="0">
                  <a:latin typeface="Tw Cen MT" panose="020B0602020104020603" pitchFamily="34" charset="0"/>
                </a:rPr>
                <a:t>Testing dataset included only two deaths</a:t>
              </a:r>
            </a:p>
            <a:p>
              <a:pPr>
                <a:buClr>
                  <a:schemeClr val="accent1"/>
                </a:buClr>
              </a:pPr>
              <a:r>
                <a:rPr lang="en-US" sz="1400" dirty="0">
                  <a:latin typeface="Tw Cen MT" panose="020B0602020104020603" pitchFamily="34" charset="0"/>
                </a:rPr>
                <a:t>Pipeline feature was used as it avoids data leakage</a:t>
              </a:r>
            </a:p>
          </p:txBody>
        </p:sp>
        <p:grpSp>
          <p:nvGrpSpPr>
            <p:cNvPr id="61" name="Group 60">
              <a:extLst>
                <a:ext uri="{FF2B5EF4-FFF2-40B4-BE49-F238E27FC236}">
                  <a16:creationId xmlns:a16="http://schemas.microsoft.com/office/drawing/2014/main" id="{D3198D64-CAB6-E25A-1D6E-B10A11D338B6}"/>
                </a:ext>
              </a:extLst>
            </p:cNvPr>
            <p:cNvGrpSpPr/>
            <p:nvPr/>
          </p:nvGrpSpPr>
          <p:grpSpPr>
            <a:xfrm>
              <a:off x="6026723" y="4736900"/>
              <a:ext cx="952500" cy="1015663"/>
              <a:chOff x="248445" y="3203985"/>
              <a:chExt cx="952500" cy="1015663"/>
            </a:xfrm>
          </p:grpSpPr>
          <p:sp>
            <p:nvSpPr>
              <p:cNvPr id="62" name="Rectangle: Rounded Corners 61">
                <a:extLst>
                  <a:ext uri="{FF2B5EF4-FFF2-40B4-BE49-F238E27FC236}">
                    <a16:creationId xmlns:a16="http://schemas.microsoft.com/office/drawing/2014/main" id="{83195BE7-9219-1F94-9AA5-8F50A67E2007}"/>
                  </a:ext>
                </a:extLst>
              </p:cNvPr>
              <p:cNvSpPr/>
              <p:nvPr/>
            </p:nvSpPr>
            <p:spPr>
              <a:xfrm>
                <a:off x="248445" y="3235567"/>
                <a:ext cx="952500" cy="9525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a:extLst>
                  <a:ext uri="{FF2B5EF4-FFF2-40B4-BE49-F238E27FC236}">
                    <a16:creationId xmlns:a16="http://schemas.microsoft.com/office/drawing/2014/main" id="{363FD98F-5463-EC5B-527C-9F4CD51A9E1F}"/>
                  </a:ext>
                </a:extLst>
              </p:cNvPr>
              <p:cNvSpPr txBox="1"/>
              <p:nvPr/>
            </p:nvSpPr>
            <p:spPr>
              <a:xfrm>
                <a:off x="493481" y="3203985"/>
                <a:ext cx="460842" cy="1015663"/>
              </a:xfrm>
              <a:prstGeom prst="rect">
                <a:avLst/>
              </a:prstGeom>
              <a:noFill/>
            </p:spPr>
            <p:txBody>
              <a:bodyPr wrap="square" rtlCol="0">
                <a:spAutoFit/>
              </a:bodyPr>
              <a:lstStyle/>
              <a:p>
                <a:pPr algn="ctr"/>
                <a:r>
                  <a:rPr lang="en-US" sz="6000" b="1" dirty="0">
                    <a:solidFill>
                      <a:schemeClr val="bg1"/>
                    </a:solidFill>
                    <a:latin typeface="Tw Cen MT" panose="020B0602020104020603" pitchFamily="34" charset="0"/>
                  </a:rPr>
                  <a:t>4</a:t>
                </a:r>
              </a:p>
            </p:txBody>
          </p:sp>
        </p:grpSp>
      </p:grpSp>
      <p:grpSp>
        <p:nvGrpSpPr>
          <p:cNvPr id="9" name="Group 8">
            <a:extLst>
              <a:ext uri="{FF2B5EF4-FFF2-40B4-BE49-F238E27FC236}">
                <a16:creationId xmlns:a16="http://schemas.microsoft.com/office/drawing/2014/main" id="{6D4E5F01-E019-E404-FCB1-43D6F3C90EFC}"/>
              </a:ext>
            </a:extLst>
          </p:cNvPr>
          <p:cNvGrpSpPr/>
          <p:nvPr/>
        </p:nvGrpSpPr>
        <p:grpSpPr>
          <a:xfrm>
            <a:off x="6258447" y="2711336"/>
            <a:ext cx="5367496" cy="1015663"/>
            <a:chOff x="6014225" y="2807255"/>
            <a:chExt cx="5367496" cy="1015663"/>
          </a:xfrm>
        </p:grpSpPr>
        <p:sp>
          <p:nvSpPr>
            <p:cNvPr id="11" name="TextBox 10">
              <a:extLst>
                <a:ext uri="{FF2B5EF4-FFF2-40B4-BE49-F238E27FC236}">
                  <a16:creationId xmlns:a16="http://schemas.microsoft.com/office/drawing/2014/main" id="{A8FF757D-67CD-5EEB-A07C-5763DEE3A858}"/>
                </a:ext>
              </a:extLst>
            </p:cNvPr>
            <p:cNvSpPr txBox="1"/>
            <p:nvPr/>
          </p:nvSpPr>
          <p:spPr>
            <a:xfrm>
              <a:off x="7111940" y="2991921"/>
              <a:ext cx="4269781" cy="646331"/>
            </a:xfrm>
            <a:prstGeom prst="rect">
              <a:avLst/>
            </a:prstGeom>
            <a:noFill/>
            <a:ln>
              <a:noFill/>
            </a:ln>
          </p:spPr>
          <p:txBody>
            <a:bodyPr wrap="square" lIns="0" tIns="0" rIns="0" bIns="0" rtlCol="0" anchor="t">
              <a:spAutoFit/>
            </a:bodyPr>
            <a:lstStyle/>
            <a:p>
              <a:pPr>
                <a:buClr>
                  <a:schemeClr val="accent1"/>
                </a:buClr>
              </a:pPr>
              <a:r>
                <a:rPr lang="en-US" sz="1400" dirty="0">
                  <a:latin typeface="Tw Cen MT" panose="020B0602020104020603" pitchFamily="34" charset="0"/>
                </a:rPr>
                <a:t>Random forest classifiers and decision trees were deployed without feature selection and scaling. Scaling was only done for K nearest neighbors and logistic regression models</a:t>
              </a:r>
            </a:p>
          </p:txBody>
        </p:sp>
        <p:grpSp>
          <p:nvGrpSpPr>
            <p:cNvPr id="67" name="Group 66">
              <a:extLst>
                <a:ext uri="{FF2B5EF4-FFF2-40B4-BE49-F238E27FC236}">
                  <a16:creationId xmlns:a16="http://schemas.microsoft.com/office/drawing/2014/main" id="{37155F0D-719F-0CE8-EFCA-E6EE2F851E6C}"/>
                </a:ext>
              </a:extLst>
            </p:cNvPr>
            <p:cNvGrpSpPr/>
            <p:nvPr/>
          </p:nvGrpSpPr>
          <p:grpSpPr>
            <a:xfrm>
              <a:off x="6014225" y="2807255"/>
              <a:ext cx="952500" cy="1015663"/>
              <a:chOff x="248445" y="3203985"/>
              <a:chExt cx="952500" cy="1015663"/>
            </a:xfrm>
          </p:grpSpPr>
          <p:sp>
            <p:nvSpPr>
              <p:cNvPr id="68" name="Rectangle: Rounded Corners 67">
                <a:extLst>
                  <a:ext uri="{FF2B5EF4-FFF2-40B4-BE49-F238E27FC236}">
                    <a16:creationId xmlns:a16="http://schemas.microsoft.com/office/drawing/2014/main" id="{96610136-1A3C-FA7F-1A78-5D2ECA44684F}"/>
                  </a:ext>
                </a:extLst>
              </p:cNvPr>
              <p:cNvSpPr/>
              <p:nvPr/>
            </p:nvSpPr>
            <p:spPr>
              <a:xfrm>
                <a:off x="248445" y="3235567"/>
                <a:ext cx="952500" cy="95250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id="{96429256-B4BD-22F5-EADB-7140A1C23521}"/>
                  </a:ext>
                </a:extLst>
              </p:cNvPr>
              <p:cNvSpPr txBox="1"/>
              <p:nvPr/>
            </p:nvSpPr>
            <p:spPr>
              <a:xfrm>
                <a:off x="493481" y="3203985"/>
                <a:ext cx="460842" cy="1015663"/>
              </a:xfrm>
              <a:prstGeom prst="rect">
                <a:avLst/>
              </a:prstGeom>
              <a:noFill/>
            </p:spPr>
            <p:txBody>
              <a:bodyPr wrap="square" rtlCol="0">
                <a:spAutoFit/>
              </a:bodyPr>
              <a:lstStyle/>
              <a:p>
                <a:pPr algn="ctr"/>
                <a:r>
                  <a:rPr lang="en-US" sz="6000" b="1" dirty="0">
                    <a:solidFill>
                      <a:schemeClr val="bg1"/>
                    </a:solidFill>
                    <a:latin typeface="Tw Cen MT" panose="020B0602020104020603" pitchFamily="34" charset="0"/>
                  </a:rPr>
                  <a:t>3</a:t>
                </a:r>
              </a:p>
            </p:txBody>
          </p:sp>
        </p:grpSp>
      </p:grpSp>
    </p:spTree>
    <p:extLst>
      <p:ext uri="{BB962C8B-B14F-4D97-AF65-F5344CB8AC3E}">
        <p14:creationId xmlns:p14="http://schemas.microsoft.com/office/powerpoint/2010/main" val="472331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ight Triangle 1">
            <a:extLst>
              <a:ext uri="{FF2B5EF4-FFF2-40B4-BE49-F238E27FC236}">
                <a16:creationId xmlns:a16="http://schemas.microsoft.com/office/drawing/2014/main" id="{7917ABE9-D075-403C-968C-723EBBF2CC5F}"/>
              </a:ext>
            </a:extLst>
          </p:cNvPr>
          <p:cNvSpPr/>
          <p:nvPr/>
        </p:nvSpPr>
        <p:spPr>
          <a:xfrm>
            <a:off x="0" y="5918200"/>
            <a:ext cx="939800" cy="939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2A6E1DF-7F08-4404-9405-32DC424B1E06}"/>
              </a:ext>
            </a:extLst>
          </p:cNvPr>
          <p:cNvSpPr/>
          <p:nvPr/>
        </p:nvSpPr>
        <p:spPr>
          <a:xfrm>
            <a:off x="12052300" y="0"/>
            <a:ext cx="1397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7">
            <a:extLst>
              <a:ext uri="{FF2B5EF4-FFF2-40B4-BE49-F238E27FC236}">
                <a16:creationId xmlns:a16="http://schemas.microsoft.com/office/drawing/2014/main" id="{85F73A3E-C50A-4999-8754-B0370E460072}"/>
              </a:ext>
            </a:extLst>
          </p:cNvPr>
          <p:cNvSpPr txBox="1">
            <a:spLocks/>
          </p:cNvSpPr>
          <p:nvPr/>
        </p:nvSpPr>
        <p:spPr>
          <a:xfrm>
            <a:off x="679450" y="178645"/>
            <a:ext cx="10833100" cy="6647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dirty="0">
                <a:solidFill>
                  <a:schemeClr val="accent1"/>
                </a:solidFill>
                <a:latin typeface="Century Gothic" panose="020B0502020202020204" pitchFamily="34" charset="0"/>
                <a:cs typeface="Segoe UI" panose="020B0502040204020203" pitchFamily="34" charset="0"/>
              </a:rPr>
              <a:t>SFS MODEL FEATURES</a:t>
            </a:r>
          </a:p>
        </p:txBody>
      </p:sp>
      <p:sp>
        <p:nvSpPr>
          <p:cNvPr id="10" name="Rectangle: Rounded Corners 9">
            <a:extLst>
              <a:ext uri="{FF2B5EF4-FFF2-40B4-BE49-F238E27FC236}">
                <a16:creationId xmlns:a16="http://schemas.microsoft.com/office/drawing/2014/main" id="{0DDFFAAC-FF45-641E-8449-587343A29AF5}"/>
              </a:ext>
            </a:extLst>
          </p:cNvPr>
          <p:cNvSpPr/>
          <p:nvPr/>
        </p:nvSpPr>
        <p:spPr>
          <a:xfrm>
            <a:off x="4214257" y="1046334"/>
            <a:ext cx="3748030" cy="5544380"/>
          </a:xfrm>
          <a:prstGeom prst="roundRect">
            <a:avLst>
              <a:gd name="adj" fmla="val 238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C16BFC5F-A82F-05E8-6C1E-BBB2A94E5348}"/>
              </a:ext>
            </a:extLst>
          </p:cNvPr>
          <p:cNvSpPr txBox="1"/>
          <p:nvPr/>
        </p:nvSpPr>
        <p:spPr>
          <a:xfrm>
            <a:off x="4765185" y="1198174"/>
            <a:ext cx="2646176" cy="276999"/>
          </a:xfrm>
          <a:prstGeom prst="rect">
            <a:avLst/>
          </a:prstGeom>
          <a:noFill/>
          <a:ln>
            <a:noFill/>
          </a:ln>
        </p:spPr>
        <p:txBody>
          <a:bodyPr wrap="square" lIns="0" tIns="0" rIns="0" bIns="0" rtlCol="0" anchor="t">
            <a:spAutoFit/>
          </a:bodyPr>
          <a:lstStyle/>
          <a:p>
            <a:pPr algn="ctr">
              <a:buClr>
                <a:schemeClr val="accent1"/>
              </a:buClr>
            </a:pPr>
            <a:r>
              <a:rPr lang="en-US" b="1" dirty="0">
                <a:solidFill>
                  <a:schemeClr val="tx2"/>
                </a:solidFill>
                <a:latin typeface="Tw Cen MT" panose="020B0602020104020603" pitchFamily="34" charset="0"/>
              </a:rPr>
              <a:t>BACKWARD</a:t>
            </a:r>
          </a:p>
        </p:txBody>
      </p:sp>
      <p:sp>
        <p:nvSpPr>
          <p:cNvPr id="55" name="Rectangle: Rounded Corners 54">
            <a:extLst>
              <a:ext uri="{FF2B5EF4-FFF2-40B4-BE49-F238E27FC236}">
                <a16:creationId xmlns:a16="http://schemas.microsoft.com/office/drawing/2014/main" id="{401F919A-6095-83E3-A959-33EA1F5D9A06}"/>
              </a:ext>
            </a:extLst>
          </p:cNvPr>
          <p:cNvSpPr/>
          <p:nvPr/>
        </p:nvSpPr>
        <p:spPr>
          <a:xfrm>
            <a:off x="4399392" y="168826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a:solidFill>
                  <a:schemeClr val="tx1"/>
                </a:solidFill>
              </a:rPr>
              <a:t>age</a:t>
            </a:r>
          </a:p>
        </p:txBody>
      </p:sp>
      <p:sp>
        <p:nvSpPr>
          <p:cNvPr id="56" name="Rectangle: Rounded Corners 55">
            <a:extLst>
              <a:ext uri="{FF2B5EF4-FFF2-40B4-BE49-F238E27FC236}">
                <a16:creationId xmlns:a16="http://schemas.microsoft.com/office/drawing/2014/main" id="{D1B2A2BE-6A34-A922-329E-2EE99B12C976}"/>
              </a:ext>
            </a:extLst>
          </p:cNvPr>
          <p:cNvSpPr/>
          <p:nvPr/>
        </p:nvSpPr>
        <p:spPr>
          <a:xfrm>
            <a:off x="4399392" y="213667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race_asian</a:t>
            </a:r>
            <a:endParaRPr lang="en-US" sz="1200" b="1" dirty="0">
              <a:solidFill>
                <a:schemeClr val="tx1"/>
              </a:solidFill>
            </a:endParaRPr>
          </a:p>
        </p:txBody>
      </p:sp>
      <p:sp>
        <p:nvSpPr>
          <p:cNvPr id="60" name="Rectangle: Rounded Corners 59">
            <a:extLst>
              <a:ext uri="{FF2B5EF4-FFF2-40B4-BE49-F238E27FC236}">
                <a16:creationId xmlns:a16="http://schemas.microsoft.com/office/drawing/2014/main" id="{D24C2780-CD6B-F270-5BD8-2042C8CAA95B}"/>
              </a:ext>
            </a:extLst>
          </p:cNvPr>
          <p:cNvSpPr/>
          <p:nvPr/>
        </p:nvSpPr>
        <p:spPr>
          <a:xfrm>
            <a:off x="4399392" y="258508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race_hispanic</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E9B100C8-5CAE-C1F6-4D9B-ADC49A7C9568}"/>
              </a:ext>
            </a:extLst>
          </p:cNvPr>
          <p:cNvSpPr/>
          <p:nvPr/>
        </p:nvSpPr>
        <p:spPr>
          <a:xfrm>
            <a:off x="4399392" y="303349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race_white</a:t>
            </a:r>
            <a:endParaRPr lang="en-US" sz="1200" b="1" dirty="0">
              <a:solidFill>
                <a:schemeClr val="tx1"/>
              </a:solidFill>
            </a:endParaRPr>
          </a:p>
        </p:txBody>
      </p:sp>
      <p:sp>
        <p:nvSpPr>
          <p:cNvPr id="69" name="Rectangle: Rounded Corners 68">
            <a:extLst>
              <a:ext uri="{FF2B5EF4-FFF2-40B4-BE49-F238E27FC236}">
                <a16:creationId xmlns:a16="http://schemas.microsoft.com/office/drawing/2014/main" id="{AEE78E58-84E9-E974-CF8F-4001C52945F7}"/>
              </a:ext>
            </a:extLst>
          </p:cNvPr>
          <p:cNvSpPr/>
          <p:nvPr/>
        </p:nvSpPr>
        <p:spPr>
          <a:xfrm>
            <a:off x="4399392" y="236088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race_black</a:t>
            </a:r>
            <a:endParaRPr lang="en-US" sz="1200" b="1" dirty="0">
              <a:solidFill>
                <a:schemeClr val="tx1"/>
              </a:solidFill>
            </a:endParaRPr>
          </a:p>
        </p:txBody>
      </p:sp>
      <p:sp>
        <p:nvSpPr>
          <p:cNvPr id="70" name="Rectangle: Rounded Corners 69">
            <a:extLst>
              <a:ext uri="{FF2B5EF4-FFF2-40B4-BE49-F238E27FC236}">
                <a16:creationId xmlns:a16="http://schemas.microsoft.com/office/drawing/2014/main" id="{E8F54353-492B-B345-65DE-D1B337EDC982}"/>
              </a:ext>
            </a:extLst>
          </p:cNvPr>
          <p:cNvSpPr/>
          <p:nvPr/>
        </p:nvSpPr>
        <p:spPr>
          <a:xfrm>
            <a:off x="4399392" y="191247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gender_female</a:t>
            </a:r>
            <a:endParaRPr lang="en-US" sz="1200" b="1" dirty="0">
              <a:solidFill>
                <a:schemeClr val="tx1"/>
              </a:solidFill>
            </a:endParaRPr>
          </a:p>
        </p:txBody>
      </p:sp>
      <p:sp>
        <p:nvSpPr>
          <p:cNvPr id="71" name="Rectangle: Rounded Corners 70">
            <a:extLst>
              <a:ext uri="{FF2B5EF4-FFF2-40B4-BE49-F238E27FC236}">
                <a16:creationId xmlns:a16="http://schemas.microsoft.com/office/drawing/2014/main" id="{44A168E6-40F0-3711-FDB4-26E8264BA3F5}"/>
              </a:ext>
            </a:extLst>
          </p:cNvPr>
          <p:cNvSpPr/>
          <p:nvPr/>
        </p:nvSpPr>
        <p:spPr>
          <a:xfrm>
            <a:off x="4399392" y="348190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prescription_procurement_duration</a:t>
            </a:r>
            <a:endParaRPr lang="en-US" sz="1200" b="1" dirty="0">
              <a:solidFill>
                <a:schemeClr val="tx1"/>
              </a:solidFill>
            </a:endParaRPr>
          </a:p>
        </p:txBody>
      </p:sp>
      <p:sp>
        <p:nvSpPr>
          <p:cNvPr id="72" name="Rectangle: Rounded Corners 71">
            <a:extLst>
              <a:ext uri="{FF2B5EF4-FFF2-40B4-BE49-F238E27FC236}">
                <a16:creationId xmlns:a16="http://schemas.microsoft.com/office/drawing/2014/main" id="{4DA6AAE3-C2AA-FD28-89E2-356B72657351}"/>
              </a:ext>
            </a:extLst>
          </p:cNvPr>
          <p:cNvSpPr/>
          <p:nvPr/>
        </p:nvSpPr>
        <p:spPr>
          <a:xfrm>
            <a:off x="4399392" y="280929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race_northamericannative</a:t>
            </a:r>
            <a:endParaRPr lang="en-US" sz="1200" b="1" dirty="0">
              <a:solidFill>
                <a:schemeClr val="tx1"/>
              </a:solidFill>
            </a:endParaRPr>
          </a:p>
        </p:txBody>
      </p:sp>
      <p:sp>
        <p:nvSpPr>
          <p:cNvPr id="73" name="Rectangle: Rounded Corners 72">
            <a:extLst>
              <a:ext uri="{FF2B5EF4-FFF2-40B4-BE49-F238E27FC236}">
                <a16:creationId xmlns:a16="http://schemas.microsoft.com/office/drawing/2014/main" id="{A3A751C2-7C03-3CB0-98C3-DB111A29ABBC}"/>
              </a:ext>
            </a:extLst>
          </p:cNvPr>
          <p:cNvSpPr/>
          <p:nvPr/>
        </p:nvSpPr>
        <p:spPr>
          <a:xfrm>
            <a:off x="4399392" y="370611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a:solidFill>
                  <a:schemeClr val="tx1"/>
                </a:solidFill>
              </a:rPr>
              <a:t>active_status_1</a:t>
            </a:r>
          </a:p>
        </p:txBody>
      </p:sp>
      <p:sp>
        <p:nvSpPr>
          <p:cNvPr id="74" name="Rectangle: Rounded Corners 73">
            <a:extLst>
              <a:ext uri="{FF2B5EF4-FFF2-40B4-BE49-F238E27FC236}">
                <a16:creationId xmlns:a16="http://schemas.microsoft.com/office/drawing/2014/main" id="{D5863167-6FCB-861F-F462-BA7487CCC75E}"/>
              </a:ext>
            </a:extLst>
          </p:cNvPr>
          <p:cNvSpPr/>
          <p:nvPr/>
        </p:nvSpPr>
        <p:spPr>
          <a:xfrm>
            <a:off x="4399392" y="325770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race_other</a:t>
            </a:r>
            <a:endParaRPr lang="en-US" sz="1200" b="1" dirty="0">
              <a:solidFill>
                <a:schemeClr val="tx1"/>
              </a:solidFill>
            </a:endParaRPr>
          </a:p>
        </p:txBody>
      </p:sp>
      <p:sp>
        <p:nvSpPr>
          <p:cNvPr id="75" name="Rectangle: Rounded Corners 74">
            <a:extLst>
              <a:ext uri="{FF2B5EF4-FFF2-40B4-BE49-F238E27FC236}">
                <a16:creationId xmlns:a16="http://schemas.microsoft.com/office/drawing/2014/main" id="{B54FD206-3EA7-2CDA-687C-576C899ED1F5}"/>
              </a:ext>
            </a:extLst>
          </p:cNvPr>
          <p:cNvSpPr/>
          <p:nvPr/>
        </p:nvSpPr>
        <p:spPr>
          <a:xfrm>
            <a:off x="4399392" y="437872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claim_type_p</a:t>
            </a:r>
            <a:endParaRPr lang="en-US" sz="1200" b="1" dirty="0">
              <a:solidFill>
                <a:schemeClr val="tx1"/>
              </a:solidFill>
            </a:endParaRPr>
          </a:p>
        </p:txBody>
      </p:sp>
      <p:sp>
        <p:nvSpPr>
          <p:cNvPr id="76" name="Rectangle: Rounded Corners 75">
            <a:extLst>
              <a:ext uri="{FF2B5EF4-FFF2-40B4-BE49-F238E27FC236}">
                <a16:creationId xmlns:a16="http://schemas.microsoft.com/office/drawing/2014/main" id="{6BFCD7AD-FB31-5A18-A480-2205188F8F7B}"/>
              </a:ext>
            </a:extLst>
          </p:cNvPr>
          <p:cNvSpPr/>
          <p:nvPr/>
        </p:nvSpPr>
        <p:spPr>
          <a:xfrm>
            <a:off x="4399392" y="393031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claim_type_dme</a:t>
            </a:r>
            <a:endParaRPr lang="en-US" sz="1200" b="1" dirty="0">
              <a:solidFill>
                <a:schemeClr val="tx1"/>
              </a:solidFill>
            </a:endParaRPr>
          </a:p>
        </p:txBody>
      </p:sp>
      <p:sp>
        <p:nvSpPr>
          <p:cNvPr id="77" name="Rectangle: Rounded Corners 76">
            <a:extLst>
              <a:ext uri="{FF2B5EF4-FFF2-40B4-BE49-F238E27FC236}">
                <a16:creationId xmlns:a16="http://schemas.microsoft.com/office/drawing/2014/main" id="{DCF8EE7A-9409-1E42-B8BD-E397DA96C862}"/>
              </a:ext>
            </a:extLst>
          </p:cNvPr>
          <p:cNvSpPr/>
          <p:nvPr/>
        </p:nvSpPr>
        <p:spPr>
          <a:xfrm>
            <a:off x="4399392" y="460293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paid_amount</a:t>
            </a:r>
            <a:endParaRPr lang="en-US" sz="1200" b="1" dirty="0">
              <a:solidFill>
                <a:schemeClr val="tx1"/>
              </a:solidFill>
            </a:endParaRPr>
          </a:p>
        </p:txBody>
      </p:sp>
      <p:sp>
        <p:nvSpPr>
          <p:cNvPr id="78" name="Rectangle: Rounded Corners 77">
            <a:extLst>
              <a:ext uri="{FF2B5EF4-FFF2-40B4-BE49-F238E27FC236}">
                <a16:creationId xmlns:a16="http://schemas.microsoft.com/office/drawing/2014/main" id="{B2AFA73A-3A2C-44CA-7919-9DA2354F34E0}"/>
              </a:ext>
            </a:extLst>
          </p:cNvPr>
          <p:cNvSpPr/>
          <p:nvPr/>
        </p:nvSpPr>
        <p:spPr>
          <a:xfrm>
            <a:off x="4399392" y="415452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claim_type_i</a:t>
            </a:r>
            <a:endParaRPr lang="en-US" sz="1200" b="1" dirty="0">
              <a:solidFill>
                <a:schemeClr val="tx1"/>
              </a:solidFill>
            </a:endParaRPr>
          </a:p>
        </p:txBody>
      </p:sp>
      <p:sp>
        <p:nvSpPr>
          <p:cNvPr id="79" name="Rectangle: Rounded Corners 78">
            <a:extLst>
              <a:ext uri="{FF2B5EF4-FFF2-40B4-BE49-F238E27FC236}">
                <a16:creationId xmlns:a16="http://schemas.microsoft.com/office/drawing/2014/main" id="{F13EB38D-C243-DFB5-7FF0-11E327A34EF5}"/>
              </a:ext>
            </a:extLst>
          </p:cNvPr>
          <p:cNvSpPr/>
          <p:nvPr/>
        </p:nvSpPr>
        <p:spPr>
          <a:xfrm>
            <a:off x="4399392" y="505134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coverage_duration</a:t>
            </a:r>
            <a:endParaRPr lang="en-US" sz="1200" b="1" dirty="0">
              <a:solidFill>
                <a:schemeClr val="tx1"/>
              </a:solidFill>
            </a:endParaRPr>
          </a:p>
        </p:txBody>
      </p:sp>
      <p:sp>
        <p:nvSpPr>
          <p:cNvPr id="80" name="Rectangle: Rounded Corners 79">
            <a:extLst>
              <a:ext uri="{FF2B5EF4-FFF2-40B4-BE49-F238E27FC236}">
                <a16:creationId xmlns:a16="http://schemas.microsoft.com/office/drawing/2014/main" id="{54A7FC6E-9F3F-63AF-ECF3-2817B3AB656D}"/>
              </a:ext>
            </a:extLst>
          </p:cNvPr>
          <p:cNvSpPr/>
          <p:nvPr/>
        </p:nvSpPr>
        <p:spPr>
          <a:xfrm>
            <a:off x="4399392" y="482713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claim_duration</a:t>
            </a:r>
            <a:endParaRPr lang="en-US" sz="1200" b="1" dirty="0">
              <a:solidFill>
                <a:schemeClr val="tx1"/>
              </a:solidFill>
            </a:endParaRPr>
          </a:p>
        </p:txBody>
      </p:sp>
      <p:sp>
        <p:nvSpPr>
          <p:cNvPr id="81" name="Rectangle: Rounded Corners 80">
            <a:extLst>
              <a:ext uri="{FF2B5EF4-FFF2-40B4-BE49-F238E27FC236}">
                <a16:creationId xmlns:a16="http://schemas.microsoft.com/office/drawing/2014/main" id="{B882686D-AFB4-A972-5E84-96F1E8E111E4}"/>
              </a:ext>
            </a:extLst>
          </p:cNvPr>
          <p:cNvSpPr/>
          <p:nvPr/>
        </p:nvSpPr>
        <p:spPr>
          <a:xfrm>
            <a:off x="4399392" y="549975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a:solidFill>
                  <a:schemeClr val="tx1"/>
                </a:solidFill>
              </a:rPr>
              <a:t>dose_1</a:t>
            </a:r>
          </a:p>
        </p:txBody>
      </p:sp>
      <p:sp>
        <p:nvSpPr>
          <p:cNvPr id="82" name="Rectangle: Rounded Corners 81">
            <a:extLst>
              <a:ext uri="{FF2B5EF4-FFF2-40B4-BE49-F238E27FC236}">
                <a16:creationId xmlns:a16="http://schemas.microsoft.com/office/drawing/2014/main" id="{01D49270-B0E1-3D76-6B20-A70306598CDA}"/>
              </a:ext>
            </a:extLst>
          </p:cNvPr>
          <p:cNvSpPr/>
          <p:nvPr/>
        </p:nvSpPr>
        <p:spPr>
          <a:xfrm>
            <a:off x="4399392" y="527554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medicare_payer_type</a:t>
            </a:r>
            <a:endParaRPr lang="en-US" sz="1200" b="1" dirty="0">
              <a:solidFill>
                <a:schemeClr val="tx1"/>
              </a:solidFill>
            </a:endParaRPr>
          </a:p>
        </p:txBody>
      </p:sp>
      <p:sp>
        <p:nvSpPr>
          <p:cNvPr id="83" name="Rectangle: Rounded Corners 82">
            <a:extLst>
              <a:ext uri="{FF2B5EF4-FFF2-40B4-BE49-F238E27FC236}">
                <a16:creationId xmlns:a16="http://schemas.microsoft.com/office/drawing/2014/main" id="{FAE55D11-F91A-C8EF-14A4-4682F6113F3A}"/>
              </a:ext>
            </a:extLst>
          </p:cNvPr>
          <p:cNvSpPr/>
          <p:nvPr/>
        </p:nvSpPr>
        <p:spPr>
          <a:xfrm>
            <a:off x="4399392" y="594816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dose_sch</a:t>
            </a:r>
            <a:endParaRPr lang="en-US" sz="1200" b="1" dirty="0">
              <a:solidFill>
                <a:schemeClr val="tx1"/>
              </a:solidFill>
            </a:endParaRPr>
          </a:p>
        </p:txBody>
      </p:sp>
      <p:sp>
        <p:nvSpPr>
          <p:cNvPr id="84" name="Rectangle: Rounded Corners 83">
            <a:extLst>
              <a:ext uri="{FF2B5EF4-FFF2-40B4-BE49-F238E27FC236}">
                <a16:creationId xmlns:a16="http://schemas.microsoft.com/office/drawing/2014/main" id="{F5A48C49-1EE9-F923-F714-3EB79F2732D4}"/>
              </a:ext>
            </a:extLst>
          </p:cNvPr>
          <p:cNvSpPr/>
          <p:nvPr/>
        </p:nvSpPr>
        <p:spPr>
          <a:xfrm>
            <a:off x="4399392" y="572395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dose_prn</a:t>
            </a:r>
            <a:endParaRPr lang="en-US" sz="1200" b="1" dirty="0">
              <a:solidFill>
                <a:schemeClr val="tx1"/>
              </a:solidFill>
            </a:endParaRPr>
          </a:p>
        </p:txBody>
      </p:sp>
      <p:sp>
        <p:nvSpPr>
          <p:cNvPr id="85" name="Rectangle: Rounded Corners 84">
            <a:extLst>
              <a:ext uri="{FF2B5EF4-FFF2-40B4-BE49-F238E27FC236}">
                <a16:creationId xmlns:a16="http://schemas.microsoft.com/office/drawing/2014/main" id="{4DC70168-8C7C-801C-9766-A85143883D8C}"/>
              </a:ext>
            </a:extLst>
          </p:cNvPr>
          <p:cNvSpPr/>
          <p:nvPr/>
        </p:nvSpPr>
        <p:spPr>
          <a:xfrm>
            <a:off x="4399392" y="6172362"/>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a:solidFill>
                  <a:schemeClr val="tx1"/>
                </a:solidFill>
              </a:rPr>
              <a:t>loinc_8310-5</a:t>
            </a:r>
          </a:p>
        </p:txBody>
      </p:sp>
      <p:sp>
        <p:nvSpPr>
          <p:cNvPr id="136" name="Rectangle: Rounded Corners 135">
            <a:extLst>
              <a:ext uri="{FF2B5EF4-FFF2-40B4-BE49-F238E27FC236}">
                <a16:creationId xmlns:a16="http://schemas.microsoft.com/office/drawing/2014/main" id="{F5627733-FD95-060E-E5E2-661D93DAB957}"/>
              </a:ext>
            </a:extLst>
          </p:cNvPr>
          <p:cNvSpPr/>
          <p:nvPr/>
        </p:nvSpPr>
        <p:spPr>
          <a:xfrm>
            <a:off x="249165" y="1046334"/>
            <a:ext cx="3748030" cy="2631771"/>
          </a:xfrm>
          <a:prstGeom prst="roundRect">
            <a:avLst>
              <a:gd name="adj" fmla="val 238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TextBox 136">
            <a:extLst>
              <a:ext uri="{FF2B5EF4-FFF2-40B4-BE49-F238E27FC236}">
                <a16:creationId xmlns:a16="http://schemas.microsoft.com/office/drawing/2014/main" id="{45C588E8-E2AF-7B90-EA5D-24A3565EF206}"/>
              </a:ext>
            </a:extLst>
          </p:cNvPr>
          <p:cNvSpPr txBox="1"/>
          <p:nvPr/>
        </p:nvSpPr>
        <p:spPr>
          <a:xfrm>
            <a:off x="800093" y="1198174"/>
            <a:ext cx="2646176" cy="276999"/>
          </a:xfrm>
          <a:prstGeom prst="rect">
            <a:avLst/>
          </a:prstGeom>
          <a:noFill/>
          <a:ln>
            <a:noFill/>
          </a:ln>
        </p:spPr>
        <p:txBody>
          <a:bodyPr wrap="square" lIns="0" tIns="0" rIns="0" bIns="0" rtlCol="0" anchor="t">
            <a:spAutoFit/>
          </a:bodyPr>
          <a:lstStyle/>
          <a:p>
            <a:pPr algn="ctr">
              <a:buClr>
                <a:schemeClr val="accent1"/>
              </a:buClr>
            </a:pPr>
            <a:r>
              <a:rPr lang="en-US" b="1" dirty="0">
                <a:solidFill>
                  <a:schemeClr val="tx2"/>
                </a:solidFill>
                <a:latin typeface="Tw Cen MT" panose="020B0602020104020603" pitchFamily="34" charset="0"/>
              </a:rPr>
              <a:t>FORWARD</a:t>
            </a:r>
          </a:p>
        </p:txBody>
      </p:sp>
      <p:sp>
        <p:nvSpPr>
          <p:cNvPr id="115" name="Rectangle: Rounded Corners 114">
            <a:extLst>
              <a:ext uri="{FF2B5EF4-FFF2-40B4-BE49-F238E27FC236}">
                <a16:creationId xmlns:a16="http://schemas.microsoft.com/office/drawing/2014/main" id="{21501645-3256-D36E-A6CF-E23EA8137182}"/>
              </a:ext>
            </a:extLst>
          </p:cNvPr>
          <p:cNvSpPr/>
          <p:nvPr/>
        </p:nvSpPr>
        <p:spPr>
          <a:xfrm>
            <a:off x="434300" y="168826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a:solidFill>
                  <a:schemeClr val="tx1"/>
                </a:solidFill>
              </a:rPr>
              <a:t>age</a:t>
            </a:r>
          </a:p>
        </p:txBody>
      </p:sp>
      <p:sp>
        <p:nvSpPr>
          <p:cNvPr id="116" name="Rectangle: Rounded Corners 115">
            <a:extLst>
              <a:ext uri="{FF2B5EF4-FFF2-40B4-BE49-F238E27FC236}">
                <a16:creationId xmlns:a16="http://schemas.microsoft.com/office/drawing/2014/main" id="{551F4854-D91C-4B7F-282B-264DAB41A257}"/>
              </a:ext>
            </a:extLst>
          </p:cNvPr>
          <p:cNvSpPr/>
          <p:nvPr/>
        </p:nvSpPr>
        <p:spPr>
          <a:xfrm>
            <a:off x="434300" y="213667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race_asian</a:t>
            </a:r>
            <a:endParaRPr lang="en-US" sz="1200" b="1" dirty="0">
              <a:solidFill>
                <a:schemeClr val="tx1"/>
              </a:solidFill>
            </a:endParaRPr>
          </a:p>
        </p:txBody>
      </p:sp>
      <p:sp>
        <p:nvSpPr>
          <p:cNvPr id="117" name="Rectangle: Rounded Corners 116">
            <a:extLst>
              <a:ext uri="{FF2B5EF4-FFF2-40B4-BE49-F238E27FC236}">
                <a16:creationId xmlns:a16="http://schemas.microsoft.com/office/drawing/2014/main" id="{EDC9168F-8208-8DA1-363A-0C97AEB21E25}"/>
              </a:ext>
            </a:extLst>
          </p:cNvPr>
          <p:cNvSpPr/>
          <p:nvPr/>
        </p:nvSpPr>
        <p:spPr>
          <a:xfrm>
            <a:off x="434300" y="258508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race_hispanic</a:t>
            </a:r>
            <a:endParaRPr lang="en-US" sz="1200" b="1" dirty="0">
              <a:solidFill>
                <a:schemeClr val="tx1"/>
              </a:solidFill>
            </a:endParaRPr>
          </a:p>
        </p:txBody>
      </p:sp>
      <p:sp>
        <p:nvSpPr>
          <p:cNvPr id="118" name="Rectangle: Rounded Corners 117">
            <a:extLst>
              <a:ext uri="{FF2B5EF4-FFF2-40B4-BE49-F238E27FC236}">
                <a16:creationId xmlns:a16="http://schemas.microsoft.com/office/drawing/2014/main" id="{D64F1B23-BDAB-D4B0-FD56-611F7B42EC03}"/>
              </a:ext>
            </a:extLst>
          </p:cNvPr>
          <p:cNvSpPr/>
          <p:nvPr/>
        </p:nvSpPr>
        <p:spPr>
          <a:xfrm>
            <a:off x="434300" y="303349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race_white</a:t>
            </a:r>
            <a:endParaRPr lang="en-US" sz="1200" b="1" dirty="0">
              <a:solidFill>
                <a:schemeClr val="tx1"/>
              </a:solidFill>
            </a:endParaRPr>
          </a:p>
        </p:txBody>
      </p:sp>
      <p:sp>
        <p:nvSpPr>
          <p:cNvPr id="119" name="Rectangle: Rounded Corners 118">
            <a:extLst>
              <a:ext uri="{FF2B5EF4-FFF2-40B4-BE49-F238E27FC236}">
                <a16:creationId xmlns:a16="http://schemas.microsoft.com/office/drawing/2014/main" id="{CCFA18CE-04A9-12CB-1E1D-7A0E66986DE0}"/>
              </a:ext>
            </a:extLst>
          </p:cNvPr>
          <p:cNvSpPr/>
          <p:nvPr/>
        </p:nvSpPr>
        <p:spPr>
          <a:xfrm>
            <a:off x="434300" y="236088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race_black</a:t>
            </a:r>
            <a:endParaRPr lang="en-US" sz="1200" b="1" dirty="0">
              <a:solidFill>
                <a:schemeClr val="tx1"/>
              </a:solidFill>
            </a:endParaRPr>
          </a:p>
        </p:txBody>
      </p:sp>
      <p:sp>
        <p:nvSpPr>
          <p:cNvPr id="120" name="Rectangle: Rounded Corners 119">
            <a:extLst>
              <a:ext uri="{FF2B5EF4-FFF2-40B4-BE49-F238E27FC236}">
                <a16:creationId xmlns:a16="http://schemas.microsoft.com/office/drawing/2014/main" id="{C16CE9C7-2685-D660-DCBE-0D7CC6D6B81C}"/>
              </a:ext>
            </a:extLst>
          </p:cNvPr>
          <p:cNvSpPr/>
          <p:nvPr/>
        </p:nvSpPr>
        <p:spPr>
          <a:xfrm>
            <a:off x="434300" y="191247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gender_female</a:t>
            </a:r>
            <a:endParaRPr lang="en-US" sz="1200" b="1" dirty="0">
              <a:solidFill>
                <a:schemeClr val="tx1"/>
              </a:solidFill>
            </a:endParaRPr>
          </a:p>
        </p:txBody>
      </p:sp>
      <p:sp>
        <p:nvSpPr>
          <p:cNvPr id="122" name="Rectangle: Rounded Corners 121">
            <a:extLst>
              <a:ext uri="{FF2B5EF4-FFF2-40B4-BE49-F238E27FC236}">
                <a16:creationId xmlns:a16="http://schemas.microsoft.com/office/drawing/2014/main" id="{8EC49A6D-22E4-5D6E-EA4C-1B8FE59D67F2}"/>
              </a:ext>
            </a:extLst>
          </p:cNvPr>
          <p:cNvSpPr/>
          <p:nvPr/>
        </p:nvSpPr>
        <p:spPr>
          <a:xfrm>
            <a:off x="434300" y="280929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race_northamericannative</a:t>
            </a:r>
            <a:endParaRPr lang="en-US" sz="1200" b="1" dirty="0">
              <a:solidFill>
                <a:schemeClr val="tx1"/>
              </a:solidFill>
            </a:endParaRPr>
          </a:p>
        </p:txBody>
      </p:sp>
      <p:sp>
        <p:nvSpPr>
          <p:cNvPr id="124" name="Rectangle: Rounded Corners 123">
            <a:extLst>
              <a:ext uri="{FF2B5EF4-FFF2-40B4-BE49-F238E27FC236}">
                <a16:creationId xmlns:a16="http://schemas.microsoft.com/office/drawing/2014/main" id="{667B998F-1172-B899-F8A0-313A987EF236}"/>
              </a:ext>
            </a:extLst>
          </p:cNvPr>
          <p:cNvSpPr/>
          <p:nvPr/>
        </p:nvSpPr>
        <p:spPr>
          <a:xfrm>
            <a:off x="434300" y="325770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coverage_duration</a:t>
            </a:r>
            <a:endParaRPr lang="en-US" sz="1200" b="1" dirty="0">
              <a:solidFill>
                <a:schemeClr val="tx1"/>
              </a:solidFill>
            </a:endParaRPr>
          </a:p>
        </p:txBody>
      </p:sp>
      <p:sp>
        <p:nvSpPr>
          <p:cNvPr id="161" name="Rectangle: Rounded Corners 160">
            <a:extLst>
              <a:ext uri="{FF2B5EF4-FFF2-40B4-BE49-F238E27FC236}">
                <a16:creationId xmlns:a16="http://schemas.microsoft.com/office/drawing/2014/main" id="{41494399-E201-F727-4A04-7C20DCF6D04B}"/>
              </a:ext>
            </a:extLst>
          </p:cNvPr>
          <p:cNvSpPr/>
          <p:nvPr/>
        </p:nvSpPr>
        <p:spPr>
          <a:xfrm>
            <a:off x="8179349" y="1046334"/>
            <a:ext cx="3748030" cy="1734951"/>
          </a:xfrm>
          <a:prstGeom prst="roundRect">
            <a:avLst>
              <a:gd name="adj" fmla="val 238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TextBox 161">
            <a:extLst>
              <a:ext uri="{FF2B5EF4-FFF2-40B4-BE49-F238E27FC236}">
                <a16:creationId xmlns:a16="http://schemas.microsoft.com/office/drawing/2014/main" id="{9D6C6577-3163-8EA5-9AE8-9E4CA48B342E}"/>
              </a:ext>
            </a:extLst>
          </p:cNvPr>
          <p:cNvSpPr txBox="1"/>
          <p:nvPr/>
        </p:nvSpPr>
        <p:spPr>
          <a:xfrm>
            <a:off x="8730277" y="1198174"/>
            <a:ext cx="2646176" cy="276999"/>
          </a:xfrm>
          <a:prstGeom prst="rect">
            <a:avLst/>
          </a:prstGeom>
          <a:noFill/>
          <a:ln>
            <a:noFill/>
          </a:ln>
        </p:spPr>
        <p:txBody>
          <a:bodyPr wrap="square" lIns="0" tIns="0" rIns="0" bIns="0" rtlCol="0" anchor="t">
            <a:spAutoFit/>
          </a:bodyPr>
          <a:lstStyle/>
          <a:p>
            <a:pPr algn="ctr">
              <a:buClr>
                <a:schemeClr val="accent1"/>
              </a:buClr>
            </a:pPr>
            <a:r>
              <a:rPr lang="en-US" b="1" dirty="0">
                <a:solidFill>
                  <a:schemeClr val="tx2"/>
                </a:solidFill>
                <a:latin typeface="Tw Cen MT" panose="020B0602020104020603" pitchFamily="34" charset="0"/>
              </a:rPr>
              <a:t>EXHAUSTIVE</a:t>
            </a:r>
          </a:p>
        </p:txBody>
      </p:sp>
      <p:sp>
        <p:nvSpPr>
          <p:cNvPr id="140" name="Rectangle: Rounded Corners 139">
            <a:extLst>
              <a:ext uri="{FF2B5EF4-FFF2-40B4-BE49-F238E27FC236}">
                <a16:creationId xmlns:a16="http://schemas.microsoft.com/office/drawing/2014/main" id="{1354321A-72FC-152D-0E59-9319320B7D6D}"/>
              </a:ext>
            </a:extLst>
          </p:cNvPr>
          <p:cNvSpPr/>
          <p:nvPr/>
        </p:nvSpPr>
        <p:spPr>
          <a:xfrm>
            <a:off x="8364484" y="168826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race_hispanic</a:t>
            </a:r>
            <a:endParaRPr lang="en-US" sz="1200" b="1" dirty="0">
              <a:solidFill>
                <a:schemeClr val="tx1"/>
              </a:solidFill>
            </a:endParaRPr>
          </a:p>
        </p:txBody>
      </p:sp>
      <p:sp>
        <p:nvSpPr>
          <p:cNvPr id="141" name="Rectangle: Rounded Corners 140">
            <a:extLst>
              <a:ext uri="{FF2B5EF4-FFF2-40B4-BE49-F238E27FC236}">
                <a16:creationId xmlns:a16="http://schemas.microsoft.com/office/drawing/2014/main" id="{7B7639A2-51C1-C1AA-985C-139E9CAC96E7}"/>
              </a:ext>
            </a:extLst>
          </p:cNvPr>
          <p:cNvSpPr/>
          <p:nvPr/>
        </p:nvSpPr>
        <p:spPr>
          <a:xfrm>
            <a:off x="8364484" y="2136676"/>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a:solidFill>
                  <a:schemeClr val="tx1"/>
                </a:solidFill>
              </a:rPr>
              <a:t>dose_1</a:t>
            </a:r>
          </a:p>
        </p:txBody>
      </p:sp>
      <p:sp>
        <p:nvSpPr>
          <p:cNvPr id="144" name="Rectangle: Rounded Corners 143">
            <a:extLst>
              <a:ext uri="{FF2B5EF4-FFF2-40B4-BE49-F238E27FC236}">
                <a16:creationId xmlns:a16="http://schemas.microsoft.com/office/drawing/2014/main" id="{D0950205-E086-AAD2-5486-8031DD70367D}"/>
              </a:ext>
            </a:extLst>
          </p:cNvPr>
          <p:cNvSpPr/>
          <p:nvPr/>
        </p:nvSpPr>
        <p:spPr>
          <a:xfrm>
            <a:off x="8364484" y="236088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a:solidFill>
                  <a:schemeClr val="tx1"/>
                </a:solidFill>
              </a:rPr>
              <a:t>loinc_9279-1</a:t>
            </a:r>
          </a:p>
        </p:txBody>
      </p:sp>
      <p:sp>
        <p:nvSpPr>
          <p:cNvPr id="145" name="Rectangle: Rounded Corners 144">
            <a:extLst>
              <a:ext uri="{FF2B5EF4-FFF2-40B4-BE49-F238E27FC236}">
                <a16:creationId xmlns:a16="http://schemas.microsoft.com/office/drawing/2014/main" id="{F3F84BB9-B08E-8F38-2B13-A6A3FC9CA429}"/>
              </a:ext>
            </a:extLst>
          </p:cNvPr>
          <p:cNvSpPr/>
          <p:nvPr/>
        </p:nvSpPr>
        <p:spPr>
          <a:xfrm>
            <a:off x="8364484" y="1912471"/>
            <a:ext cx="3364890" cy="196199"/>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b="1" dirty="0" err="1">
                <a:solidFill>
                  <a:schemeClr val="tx1"/>
                </a:solidFill>
              </a:rPr>
              <a:t>race_white</a:t>
            </a:r>
            <a:endParaRPr lang="en-US" sz="1200" b="1" dirty="0">
              <a:solidFill>
                <a:schemeClr val="tx1"/>
              </a:solidFill>
            </a:endParaRPr>
          </a:p>
        </p:txBody>
      </p:sp>
      <p:grpSp>
        <p:nvGrpSpPr>
          <p:cNvPr id="169" name="Group 168">
            <a:extLst>
              <a:ext uri="{FF2B5EF4-FFF2-40B4-BE49-F238E27FC236}">
                <a16:creationId xmlns:a16="http://schemas.microsoft.com/office/drawing/2014/main" id="{A46968FB-484A-2516-3B8B-865844757C69}"/>
              </a:ext>
            </a:extLst>
          </p:cNvPr>
          <p:cNvGrpSpPr/>
          <p:nvPr/>
        </p:nvGrpSpPr>
        <p:grpSpPr>
          <a:xfrm>
            <a:off x="2953186" y="999354"/>
            <a:ext cx="1118487" cy="646331"/>
            <a:chOff x="9708311" y="-280072"/>
            <a:chExt cx="2659937" cy="1662271"/>
          </a:xfrm>
        </p:grpSpPr>
        <p:sp>
          <p:nvSpPr>
            <p:cNvPr id="164" name="Rectangle 163">
              <a:extLst>
                <a:ext uri="{FF2B5EF4-FFF2-40B4-BE49-F238E27FC236}">
                  <a16:creationId xmlns:a16="http://schemas.microsoft.com/office/drawing/2014/main" id="{6778A969-9336-DCB7-4FB3-39C7B15F6FB3}"/>
                </a:ext>
              </a:extLst>
            </p:cNvPr>
            <p:cNvSpPr/>
            <p:nvPr/>
          </p:nvSpPr>
          <p:spPr>
            <a:xfrm>
              <a:off x="9798919" y="124692"/>
              <a:ext cx="2393082" cy="901971"/>
            </a:xfrm>
            <a:prstGeom prst="rect">
              <a:avLst/>
            </a:prstGeom>
            <a:solidFill>
              <a:srgbClr val="0B48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p>
          </p:txBody>
        </p:sp>
        <p:grpSp>
          <p:nvGrpSpPr>
            <p:cNvPr id="165" name="Group 164">
              <a:extLst>
                <a:ext uri="{FF2B5EF4-FFF2-40B4-BE49-F238E27FC236}">
                  <a16:creationId xmlns:a16="http://schemas.microsoft.com/office/drawing/2014/main" id="{F70F4481-D092-FC13-38E2-21D61359C8C5}"/>
                </a:ext>
              </a:extLst>
            </p:cNvPr>
            <p:cNvGrpSpPr/>
            <p:nvPr/>
          </p:nvGrpSpPr>
          <p:grpSpPr>
            <a:xfrm>
              <a:off x="9708311" y="-280072"/>
              <a:ext cx="2659937" cy="1662271"/>
              <a:chOff x="9431508" y="-251064"/>
              <a:chExt cx="2659937" cy="1662271"/>
            </a:xfrm>
          </p:grpSpPr>
          <p:sp>
            <p:nvSpPr>
              <p:cNvPr id="166" name="TextBox 165">
                <a:extLst>
                  <a:ext uri="{FF2B5EF4-FFF2-40B4-BE49-F238E27FC236}">
                    <a16:creationId xmlns:a16="http://schemas.microsoft.com/office/drawing/2014/main" id="{32DC3310-E2E0-2A94-D7F7-44569A325431}"/>
                  </a:ext>
                </a:extLst>
              </p:cNvPr>
              <p:cNvSpPr txBox="1"/>
              <p:nvPr/>
            </p:nvSpPr>
            <p:spPr>
              <a:xfrm>
                <a:off x="9431508" y="-251064"/>
                <a:ext cx="1246908" cy="1662271"/>
              </a:xfrm>
              <a:prstGeom prst="rect">
                <a:avLst/>
              </a:prstGeom>
              <a:noFill/>
            </p:spPr>
            <p:txBody>
              <a:bodyPr wrap="square" rtlCol="0">
                <a:spAutoFit/>
              </a:bodyPr>
              <a:lstStyle/>
              <a:p>
                <a:r>
                  <a:rPr lang="en-US" sz="3600" b="1" dirty="0">
                    <a:solidFill>
                      <a:schemeClr val="bg1"/>
                    </a:solidFill>
                    <a:latin typeface="Tw Cen MT" panose="020B0602020104020603" pitchFamily="34" charset="0"/>
                  </a:rPr>
                  <a:t>8</a:t>
                </a:r>
              </a:p>
            </p:txBody>
          </p:sp>
          <p:sp>
            <p:nvSpPr>
              <p:cNvPr id="167" name="TextBox 166">
                <a:extLst>
                  <a:ext uri="{FF2B5EF4-FFF2-40B4-BE49-F238E27FC236}">
                    <a16:creationId xmlns:a16="http://schemas.microsoft.com/office/drawing/2014/main" id="{7978C68C-CC19-4824-1896-BA6CDD62D38D}"/>
                  </a:ext>
                </a:extLst>
              </p:cNvPr>
              <p:cNvSpPr txBox="1"/>
              <p:nvPr/>
            </p:nvSpPr>
            <p:spPr>
              <a:xfrm>
                <a:off x="10013857" y="438281"/>
                <a:ext cx="2077588" cy="712402"/>
              </a:xfrm>
              <a:prstGeom prst="rect">
                <a:avLst/>
              </a:prstGeom>
              <a:noFill/>
            </p:spPr>
            <p:txBody>
              <a:bodyPr wrap="square" rtlCol="0">
                <a:spAutoFit/>
              </a:bodyPr>
              <a:lstStyle/>
              <a:p>
                <a:r>
                  <a:rPr lang="en-US" sz="1200" b="1" dirty="0">
                    <a:solidFill>
                      <a:schemeClr val="bg1"/>
                    </a:solidFill>
                    <a:latin typeface="Tw Cen MT" panose="020B0602020104020603" pitchFamily="34" charset="0"/>
                  </a:rPr>
                  <a:t>FEATURES</a:t>
                </a:r>
              </a:p>
            </p:txBody>
          </p:sp>
        </p:grpSp>
      </p:grpSp>
      <p:grpSp>
        <p:nvGrpSpPr>
          <p:cNvPr id="170" name="Group 169">
            <a:extLst>
              <a:ext uri="{FF2B5EF4-FFF2-40B4-BE49-F238E27FC236}">
                <a16:creationId xmlns:a16="http://schemas.microsoft.com/office/drawing/2014/main" id="{C6539062-8D32-585B-3028-9DB0A6CEDD84}"/>
              </a:ext>
            </a:extLst>
          </p:cNvPr>
          <p:cNvGrpSpPr/>
          <p:nvPr/>
        </p:nvGrpSpPr>
        <p:grpSpPr>
          <a:xfrm>
            <a:off x="6750355" y="999354"/>
            <a:ext cx="1288681" cy="646331"/>
            <a:chOff x="9303563" y="-280072"/>
            <a:chExt cx="3064685" cy="1662271"/>
          </a:xfrm>
        </p:grpSpPr>
        <p:sp>
          <p:nvSpPr>
            <p:cNvPr id="171" name="Rectangle 170">
              <a:extLst>
                <a:ext uri="{FF2B5EF4-FFF2-40B4-BE49-F238E27FC236}">
                  <a16:creationId xmlns:a16="http://schemas.microsoft.com/office/drawing/2014/main" id="{61A74FA9-A80D-2731-C96D-AC3F91FBF4C9}"/>
                </a:ext>
              </a:extLst>
            </p:cNvPr>
            <p:cNvSpPr/>
            <p:nvPr/>
          </p:nvSpPr>
          <p:spPr>
            <a:xfrm>
              <a:off x="9307382" y="124692"/>
              <a:ext cx="2884618" cy="901971"/>
            </a:xfrm>
            <a:prstGeom prst="rect">
              <a:avLst/>
            </a:prstGeom>
            <a:solidFill>
              <a:srgbClr val="0B48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p>
          </p:txBody>
        </p:sp>
        <p:grpSp>
          <p:nvGrpSpPr>
            <p:cNvPr id="172" name="Group 171">
              <a:extLst>
                <a:ext uri="{FF2B5EF4-FFF2-40B4-BE49-F238E27FC236}">
                  <a16:creationId xmlns:a16="http://schemas.microsoft.com/office/drawing/2014/main" id="{1ECE7A67-684B-646C-B9BD-B965FA52F380}"/>
                </a:ext>
              </a:extLst>
            </p:cNvPr>
            <p:cNvGrpSpPr/>
            <p:nvPr/>
          </p:nvGrpSpPr>
          <p:grpSpPr>
            <a:xfrm>
              <a:off x="9303563" y="-280072"/>
              <a:ext cx="3064685" cy="1662271"/>
              <a:chOff x="9026760" y="-251064"/>
              <a:chExt cx="3064685" cy="1662271"/>
            </a:xfrm>
          </p:grpSpPr>
          <p:sp>
            <p:nvSpPr>
              <p:cNvPr id="173" name="TextBox 172">
                <a:extLst>
                  <a:ext uri="{FF2B5EF4-FFF2-40B4-BE49-F238E27FC236}">
                    <a16:creationId xmlns:a16="http://schemas.microsoft.com/office/drawing/2014/main" id="{7AED9502-D411-A2C8-D2FE-66F229E8F567}"/>
                  </a:ext>
                </a:extLst>
              </p:cNvPr>
              <p:cNvSpPr txBox="1"/>
              <p:nvPr/>
            </p:nvSpPr>
            <p:spPr>
              <a:xfrm>
                <a:off x="9026760" y="-251064"/>
                <a:ext cx="1651656" cy="1662271"/>
              </a:xfrm>
              <a:prstGeom prst="rect">
                <a:avLst/>
              </a:prstGeom>
              <a:noFill/>
            </p:spPr>
            <p:txBody>
              <a:bodyPr wrap="square" rtlCol="0">
                <a:spAutoFit/>
              </a:bodyPr>
              <a:lstStyle/>
              <a:p>
                <a:r>
                  <a:rPr lang="en-US" sz="3600" b="1" dirty="0">
                    <a:solidFill>
                      <a:schemeClr val="bg1"/>
                    </a:solidFill>
                    <a:latin typeface="Tw Cen MT" panose="020B0602020104020603" pitchFamily="34" charset="0"/>
                  </a:rPr>
                  <a:t>21</a:t>
                </a:r>
              </a:p>
            </p:txBody>
          </p:sp>
          <p:sp>
            <p:nvSpPr>
              <p:cNvPr id="174" name="TextBox 173">
                <a:extLst>
                  <a:ext uri="{FF2B5EF4-FFF2-40B4-BE49-F238E27FC236}">
                    <a16:creationId xmlns:a16="http://schemas.microsoft.com/office/drawing/2014/main" id="{0C3C5700-DC21-0BBE-5250-915E8D0817BC}"/>
                  </a:ext>
                </a:extLst>
              </p:cNvPr>
              <p:cNvSpPr txBox="1"/>
              <p:nvPr/>
            </p:nvSpPr>
            <p:spPr>
              <a:xfrm>
                <a:off x="10013857" y="438281"/>
                <a:ext cx="2077588" cy="712402"/>
              </a:xfrm>
              <a:prstGeom prst="rect">
                <a:avLst/>
              </a:prstGeom>
              <a:noFill/>
            </p:spPr>
            <p:txBody>
              <a:bodyPr wrap="square" rtlCol="0">
                <a:spAutoFit/>
              </a:bodyPr>
              <a:lstStyle/>
              <a:p>
                <a:r>
                  <a:rPr lang="en-US" sz="1200" b="1" dirty="0">
                    <a:solidFill>
                      <a:schemeClr val="bg1"/>
                    </a:solidFill>
                    <a:latin typeface="Tw Cen MT" panose="020B0602020104020603" pitchFamily="34" charset="0"/>
                  </a:rPr>
                  <a:t>FEATURES</a:t>
                </a:r>
              </a:p>
            </p:txBody>
          </p:sp>
        </p:grpSp>
      </p:grpSp>
      <p:grpSp>
        <p:nvGrpSpPr>
          <p:cNvPr id="181" name="Group 180">
            <a:extLst>
              <a:ext uri="{FF2B5EF4-FFF2-40B4-BE49-F238E27FC236}">
                <a16:creationId xmlns:a16="http://schemas.microsoft.com/office/drawing/2014/main" id="{639AE1DA-7D2E-8497-F5D6-866DA5EC6314}"/>
              </a:ext>
            </a:extLst>
          </p:cNvPr>
          <p:cNvGrpSpPr/>
          <p:nvPr/>
        </p:nvGrpSpPr>
        <p:grpSpPr>
          <a:xfrm>
            <a:off x="10876268" y="999354"/>
            <a:ext cx="1118487" cy="646331"/>
            <a:chOff x="9708311" y="-280072"/>
            <a:chExt cx="2659937" cy="1662271"/>
          </a:xfrm>
        </p:grpSpPr>
        <p:sp>
          <p:nvSpPr>
            <p:cNvPr id="182" name="Rectangle 181">
              <a:extLst>
                <a:ext uri="{FF2B5EF4-FFF2-40B4-BE49-F238E27FC236}">
                  <a16:creationId xmlns:a16="http://schemas.microsoft.com/office/drawing/2014/main" id="{0545379F-0626-EAF7-944C-358C9390D493}"/>
                </a:ext>
              </a:extLst>
            </p:cNvPr>
            <p:cNvSpPr/>
            <p:nvPr/>
          </p:nvSpPr>
          <p:spPr>
            <a:xfrm>
              <a:off x="9798919" y="124692"/>
              <a:ext cx="2393082" cy="901971"/>
            </a:xfrm>
            <a:prstGeom prst="rect">
              <a:avLst/>
            </a:prstGeom>
            <a:solidFill>
              <a:srgbClr val="0B48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p>
          </p:txBody>
        </p:sp>
        <p:grpSp>
          <p:nvGrpSpPr>
            <p:cNvPr id="183" name="Group 182">
              <a:extLst>
                <a:ext uri="{FF2B5EF4-FFF2-40B4-BE49-F238E27FC236}">
                  <a16:creationId xmlns:a16="http://schemas.microsoft.com/office/drawing/2014/main" id="{70D93A8D-2E7F-9637-D223-43913D01C08B}"/>
                </a:ext>
              </a:extLst>
            </p:cNvPr>
            <p:cNvGrpSpPr/>
            <p:nvPr/>
          </p:nvGrpSpPr>
          <p:grpSpPr>
            <a:xfrm>
              <a:off x="9708311" y="-280072"/>
              <a:ext cx="2659937" cy="1662271"/>
              <a:chOff x="9431508" y="-251064"/>
              <a:chExt cx="2659937" cy="1662271"/>
            </a:xfrm>
          </p:grpSpPr>
          <p:sp>
            <p:nvSpPr>
              <p:cNvPr id="184" name="TextBox 183">
                <a:extLst>
                  <a:ext uri="{FF2B5EF4-FFF2-40B4-BE49-F238E27FC236}">
                    <a16:creationId xmlns:a16="http://schemas.microsoft.com/office/drawing/2014/main" id="{A389CD1A-962C-7A7B-CBC5-D0C9DFA95197}"/>
                  </a:ext>
                </a:extLst>
              </p:cNvPr>
              <p:cNvSpPr txBox="1"/>
              <p:nvPr/>
            </p:nvSpPr>
            <p:spPr>
              <a:xfrm>
                <a:off x="9431508" y="-251064"/>
                <a:ext cx="1246908" cy="1662271"/>
              </a:xfrm>
              <a:prstGeom prst="rect">
                <a:avLst/>
              </a:prstGeom>
              <a:noFill/>
            </p:spPr>
            <p:txBody>
              <a:bodyPr wrap="square" rtlCol="0">
                <a:spAutoFit/>
              </a:bodyPr>
              <a:lstStyle/>
              <a:p>
                <a:r>
                  <a:rPr lang="en-US" sz="3600" b="1" dirty="0">
                    <a:solidFill>
                      <a:schemeClr val="bg1"/>
                    </a:solidFill>
                    <a:latin typeface="Tw Cen MT" panose="020B0602020104020603" pitchFamily="34" charset="0"/>
                  </a:rPr>
                  <a:t>4</a:t>
                </a:r>
              </a:p>
            </p:txBody>
          </p:sp>
          <p:sp>
            <p:nvSpPr>
              <p:cNvPr id="185" name="TextBox 184">
                <a:extLst>
                  <a:ext uri="{FF2B5EF4-FFF2-40B4-BE49-F238E27FC236}">
                    <a16:creationId xmlns:a16="http://schemas.microsoft.com/office/drawing/2014/main" id="{4C3DD61A-7EE7-84D3-1004-7FC05D353D3A}"/>
                  </a:ext>
                </a:extLst>
              </p:cNvPr>
              <p:cNvSpPr txBox="1"/>
              <p:nvPr/>
            </p:nvSpPr>
            <p:spPr>
              <a:xfrm>
                <a:off x="10013857" y="438281"/>
                <a:ext cx="2077588" cy="712402"/>
              </a:xfrm>
              <a:prstGeom prst="rect">
                <a:avLst/>
              </a:prstGeom>
              <a:noFill/>
            </p:spPr>
            <p:txBody>
              <a:bodyPr wrap="square" rtlCol="0">
                <a:spAutoFit/>
              </a:bodyPr>
              <a:lstStyle/>
              <a:p>
                <a:r>
                  <a:rPr lang="en-US" sz="1200" b="1" dirty="0">
                    <a:solidFill>
                      <a:schemeClr val="bg1"/>
                    </a:solidFill>
                    <a:latin typeface="Tw Cen MT" panose="020B0602020104020603" pitchFamily="34" charset="0"/>
                  </a:rPr>
                  <a:t>FEATURES</a:t>
                </a:r>
              </a:p>
            </p:txBody>
          </p:sp>
        </p:grpSp>
      </p:grpSp>
    </p:spTree>
    <p:extLst>
      <p:ext uri="{BB962C8B-B14F-4D97-AF65-F5344CB8AC3E}">
        <p14:creationId xmlns:p14="http://schemas.microsoft.com/office/powerpoint/2010/main" val="32709907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ight Triangle 1">
            <a:extLst>
              <a:ext uri="{FF2B5EF4-FFF2-40B4-BE49-F238E27FC236}">
                <a16:creationId xmlns:a16="http://schemas.microsoft.com/office/drawing/2014/main" id="{7917ABE9-D075-403C-968C-723EBBF2CC5F}"/>
              </a:ext>
            </a:extLst>
          </p:cNvPr>
          <p:cNvSpPr/>
          <p:nvPr/>
        </p:nvSpPr>
        <p:spPr>
          <a:xfrm>
            <a:off x="0" y="5918200"/>
            <a:ext cx="939800" cy="939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2A6E1DF-7F08-4404-9405-32DC424B1E06}"/>
              </a:ext>
            </a:extLst>
          </p:cNvPr>
          <p:cNvSpPr/>
          <p:nvPr/>
        </p:nvSpPr>
        <p:spPr>
          <a:xfrm>
            <a:off x="12052300" y="0"/>
            <a:ext cx="1397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7">
            <a:extLst>
              <a:ext uri="{FF2B5EF4-FFF2-40B4-BE49-F238E27FC236}">
                <a16:creationId xmlns:a16="http://schemas.microsoft.com/office/drawing/2014/main" id="{85F73A3E-C50A-4999-8754-B0370E460072}"/>
              </a:ext>
            </a:extLst>
          </p:cNvPr>
          <p:cNvSpPr txBox="1">
            <a:spLocks/>
          </p:cNvSpPr>
          <p:nvPr/>
        </p:nvSpPr>
        <p:spPr>
          <a:xfrm>
            <a:off x="679450" y="178645"/>
            <a:ext cx="10833100" cy="6647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dirty="0">
                <a:solidFill>
                  <a:schemeClr val="accent1"/>
                </a:solidFill>
                <a:latin typeface="Century Gothic" panose="020B0502020202020204" pitchFamily="34" charset="0"/>
                <a:cs typeface="Segoe UI" panose="020B0502040204020203" pitchFamily="34" charset="0"/>
              </a:rPr>
              <a:t>ANALYSIS RESULTS</a:t>
            </a:r>
          </a:p>
        </p:txBody>
      </p:sp>
      <p:cxnSp>
        <p:nvCxnSpPr>
          <p:cNvPr id="52" name="Straight Connector 51">
            <a:extLst>
              <a:ext uri="{FF2B5EF4-FFF2-40B4-BE49-F238E27FC236}">
                <a16:creationId xmlns:a16="http://schemas.microsoft.com/office/drawing/2014/main" id="{D273A4BE-1FA6-4F03-97C2-D825417C4532}"/>
              </a:ext>
            </a:extLst>
          </p:cNvPr>
          <p:cNvCxnSpPr>
            <a:cxnSpLocks/>
            <a:endCxn id="5" idx="0"/>
          </p:cNvCxnSpPr>
          <p:nvPr/>
        </p:nvCxnSpPr>
        <p:spPr>
          <a:xfrm>
            <a:off x="875874" y="2505097"/>
            <a:ext cx="0" cy="2728310"/>
          </a:xfrm>
          <a:prstGeom prst="line">
            <a:avLst/>
          </a:prstGeom>
          <a:ln>
            <a:headEnd type="oval"/>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7DB1FD02-E470-4A0C-A8DD-2A72F62EB168}"/>
              </a:ext>
            </a:extLst>
          </p:cNvPr>
          <p:cNvSpPr/>
          <p:nvPr/>
        </p:nvSpPr>
        <p:spPr>
          <a:xfrm>
            <a:off x="743774" y="2906936"/>
            <a:ext cx="264200" cy="264200"/>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ED17902B-12E9-44E2-8B01-7791220273DC}"/>
              </a:ext>
            </a:extLst>
          </p:cNvPr>
          <p:cNvSpPr/>
          <p:nvPr/>
        </p:nvSpPr>
        <p:spPr>
          <a:xfrm>
            <a:off x="689818" y="3968322"/>
            <a:ext cx="372112" cy="372112"/>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4FF9737-4B5B-8D60-C0AA-062040B29F15}"/>
              </a:ext>
            </a:extLst>
          </p:cNvPr>
          <p:cNvSpPr txBox="1"/>
          <p:nvPr/>
        </p:nvSpPr>
        <p:spPr>
          <a:xfrm flipH="1">
            <a:off x="1180132" y="2716329"/>
            <a:ext cx="2378992" cy="646331"/>
          </a:xfrm>
          <a:prstGeom prst="rect">
            <a:avLst/>
          </a:prstGeom>
          <a:noFill/>
          <a:ln>
            <a:noFill/>
          </a:ln>
        </p:spPr>
        <p:txBody>
          <a:bodyPr wrap="square" lIns="0" tIns="0" rIns="0" bIns="0" rtlCol="0" anchor="ctr">
            <a:spAutoFit/>
          </a:bodyPr>
          <a:lstStyle/>
          <a:p>
            <a:pPr>
              <a:buClr>
                <a:schemeClr val="accent1"/>
              </a:buClr>
            </a:pPr>
            <a:r>
              <a:rPr lang="en-US" sz="1400" dirty="0">
                <a:latin typeface="Tw Cen MT" panose="020B0602020104020603" pitchFamily="34" charset="0"/>
              </a:rPr>
              <a:t>After tuning decision tree, the F1 score for training data decreased</a:t>
            </a:r>
          </a:p>
        </p:txBody>
      </p:sp>
      <p:sp>
        <p:nvSpPr>
          <p:cNvPr id="17" name="TextBox 16">
            <a:extLst>
              <a:ext uri="{FF2B5EF4-FFF2-40B4-BE49-F238E27FC236}">
                <a16:creationId xmlns:a16="http://schemas.microsoft.com/office/drawing/2014/main" id="{12146A1B-7D9D-16FE-C3B9-0B9A2550A142}"/>
              </a:ext>
            </a:extLst>
          </p:cNvPr>
          <p:cNvSpPr txBox="1"/>
          <p:nvPr/>
        </p:nvSpPr>
        <p:spPr>
          <a:xfrm flipH="1">
            <a:off x="1180133" y="3705049"/>
            <a:ext cx="2378991" cy="861774"/>
          </a:xfrm>
          <a:prstGeom prst="rect">
            <a:avLst/>
          </a:prstGeom>
          <a:noFill/>
          <a:ln>
            <a:noFill/>
          </a:ln>
        </p:spPr>
        <p:txBody>
          <a:bodyPr wrap="square" lIns="0" tIns="0" rIns="0" bIns="0" rtlCol="0" anchor="ctr">
            <a:spAutoFit/>
          </a:bodyPr>
          <a:lstStyle/>
          <a:p>
            <a:pPr>
              <a:buClr>
                <a:schemeClr val="accent1"/>
              </a:buClr>
            </a:pPr>
            <a:r>
              <a:rPr lang="en-US" sz="1400" dirty="0">
                <a:latin typeface="Tw Cen MT" panose="020B0602020104020603" pitchFamily="34" charset="0"/>
              </a:rPr>
              <a:t>In decision tree model, </a:t>
            </a:r>
            <a:r>
              <a:rPr lang="en-US" sz="1400" dirty="0" err="1">
                <a:latin typeface="Tw Cen MT" panose="020B0602020104020603" pitchFamily="34" charset="0"/>
              </a:rPr>
              <a:t>race_white</a:t>
            </a:r>
            <a:r>
              <a:rPr lang="en-US" sz="1400" dirty="0">
                <a:latin typeface="Tw Cen MT" panose="020B0602020104020603" pitchFamily="34" charset="0"/>
              </a:rPr>
              <a:t> was the first split, followed by age 74 years or </a:t>
            </a:r>
            <a:r>
              <a:rPr lang="en-US" sz="1400" dirty="0" err="1">
                <a:latin typeface="Tw Cen MT" panose="020B0602020104020603" pitchFamily="34" charset="0"/>
              </a:rPr>
              <a:t>claim_duration</a:t>
            </a:r>
            <a:r>
              <a:rPr lang="en-US" sz="1400" dirty="0">
                <a:latin typeface="Tw Cen MT" panose="020B0602020104020603" pitchFamily="34" charset="0"/>
              </a:rPr>
              <a:t> 23 days</a:t>
            </a:r>
          </a:p>
        </p:txBody>
      </p:sp>
      <p:cxnSp>
        <p:nvCxnSpPr>
          <p:cNvPr id="32" name="Straight Connector 31">
            <a:extLst>
              <a:ext uri="{FF2B5EF4-FFF2-40B4-BE49-F238E27FC236}">
                <a16:creationId xmlns:a16="http://schemas.microsoft.com/office/drawing/2014/main" id="{7229E111-035C-A50C-F77C-0FAB2A108E19}"/>
              </a:ext>
            </a:extLst>
          </p:cNvPr>
          <p:cNvCxnSpPr>
            <a:cxnSpLocks/>
          </p:cNvCxnSpPr>
          <p:nvPr/>
        </p:nvCxnSpPr>
        <p:spPr>
          <a:xfrm>
            <a:off x="4134454" y="2505097"/>
            <a:ext cx="0" cy="4170023"/>
          </a:xfrm>
          <a:prstGeom prst="line">
            <a:avLst/>
          </a:prstGeom>
          <a:ln>
            <a:headEnd type="oval"/>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F53744DF-F2E2-4930-4CA0-D4ED4279023B}"/>
              </a:ext>
            </a:extLst>
          </p:cNvPr>
          <p:cNvSpPr/>
          <p:nvPr/>
        </p:nvSpPr>
        <p:spPr>
          <a:xfrm>
            <a:off x="4002354" y="2906936"/>
            <a:ext cx="264200" cy="264200"/>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7DAF0979-C3A7-DC70-6BE2-EF04AE0647FA}"/>
              </a:ext>
            </a:extLst>
          </p:cNvPr>
          <p:cNvSpPr/>
          <p:nvPr/>
        </p:nvSpPr>
        <p:spPr>
          <a:xfrm>
            <a:off x="3948398" y="3968322"/>
            <a:ext cx="372112" cy="372112"/>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0EE98BF3-D5EF-D860-06B2-EA4748F0DBF6}"/>
              </a:ext>
            </a:extLst>
          </p:cNvPr>
          <p:cNvSpPr txBox="1"/>
          <p:nvPr/>
        </p:nvSpPr>
        <p:spPr>
          <a:xfrm flipH="1">
            <a:off x="4438712" y="2716333"/>
            <a:ext cx="2900225" cy="646331"/>
          </a:xfrm>
          <a:prstGeom prst="rect">
            <a:avLst/>
          </a:prstGeom>
          <a:noFill/>
          <a:ln>
            <a:noFill/>
          </a:ln>
        </p:spPr>
        <p:txBody>
          <a:bodyPr wrap="square" lIns="0" tIns="0" rIns="0" bIns="0" rtlCol="0" anchor="ctr">
            <a:spAutoFit/>
          </a:bodyPr>
          <a:lstStyle/>
          <a:p>
            <a:pPr>
              <a:buClr>
                <a:schemeClr val="accent1"/>
              </a:buClr>
            </a:pPr>
            <a:r>
              <a:rPr lang="en-US" sz="1400" dirty="0">
                <a:latin typeface="Tw Cen MT" panose="020B0602020104020603" pitchFamily="34" charset="0"/>
              </a:rPr>
              <a:t>With backward feature selection the overall fit for logistic regression model decreased</a:t>
            </a:r>
          </a:p>
        </p:txBody>
      </p:sp>
      <p:sp>
        <p:nvSpPr>
          <p:cNvPr id="38" name="TextBox 37">
            <a:extLst>
              <a:ext uri="{FF2B5EF4-FFF2-40B4-BE49-F238E27FC236}">
                <a16:creationId xmlns:a16="http://schemas.microsoft.com/office/drawing/2014/main" id="{AEE1AEB6-DFFE-59E3-8E6B-0FAF7BCD95F3}"/>
              </a:ext>
            </a:extLst>
          </p:cNvPr>
          <p:cNvSpPr txBox="1"/>
          <p:nvPr/>
        </p:nvSpPr>
        <p:spPr>
          <a:xfrm flipH="1">
            <a:off x="4438712" y="3597327"/>
            <a:ext cx="2978039" cy="1077218"/>
          </a:xfrm>
          <a:prstGeom prst="rect">
            <a:avLst/>
          </a:prstGeom>
          <a:noFill/>
          <a:ln>
            <a:noFill/>
          </a:ln>
        </p:spPr>
        <p:txBody>
          <a:bodyPr wrap="square" lIns="0" tIns="0" rIns="0" bIns="0" rtlCol="0" anchor="ctr">
            <a:spAutoFit/>
          </a:bodyPr>
          <a:lstStyle/>
          <a:p>
            <a:pPr>
              <a:buClr>
                <a:schemeClr val="accent1"/>
              </a:buClr>
            </a:pPr>
            <a:r>
              <a:rPr lang="en-US" sz="1400" dirty="0">
                <a:latin typeface="Tw Cen MT" panose="020B0602020104020603" pitchFamily="34" charset="0"/>
              </a:rPr>
              <a:t>With all features the model performed best with an accuracy score of 0.95.</a:t>
            </a:r>
          </a:p>
          <a:p>
            <a:pPr>
              <a:buClr>
                <a:schemeClr val="accent1"/>
              </a:buClr>
            </a:pPr>
            <a:r>
              <a:rPr lang="en-US" sz="1400" dirty="0">
                <a:latin typeface="Tw Cen MT" panose="020B0602020104020603" pitchFamily="34" charset="0"/>
              </a:rPr>
              <a:t>With  both, </a:t>
            </a:r>
            <a:r>
              <a:rPr lang="en-US" sz="1400" dirty="0" err="1">
                <a:latin typeface="Tw Cen MT" panose="020B0602020104020603" pitchFamily="34" charset="0"/>
              </a:rPr>
              <a:t>fwd</a:t>
            </a:r>
            <a:r>
              <a:rPr lang="en-US" sz="1400" dirty="0">
                <a:latin typeface="Tw Cen MT" panose="020B0602020104020603" pitchFamily="34" charset="0"/>
              </a:rPr>
              <a:t> feature selection and </a:t>
            </a:r>
            <a:r>
              <a:rPr lang="en-US" sz="1400" dirty="0" err="1">
                <a:latin typeface="Tw Cen MT" panose="020B0602020104020603" pitchFamily="34" charset="0"/>
              </a:rPr>
              <a:t>bwd</a:t>
            </a:r>
            <a:r>
              <a:rPr lang="en-US" sz="1400" dirty="0">
                <a:latin typeface="Tw Cen MT" panose="020B0602020104020603" pitchFamily="34" charset="0"/>
              </a:rPr>
              <a:t> feature selection, the model performed with accuracy score of 0.86</a:t>
            </a:r>
          </a:p>
        </p:txBody>
      </p:sp>
      <p:sp>
        <p:nvSpPr>
          <p:cNvPr id="41" name="Oval 40">
            <a:extLst>
              <a:ext uri="{FF2B5EF4-FFF2-40B4-BE49-F238E27FC236}">
                <a16:creationId xmlns:a16="http://schemas.microsoft.com/office/drawing/2014/main" id="{D460CEF6-8F89-22FD-D962-D828FDE29955}"/>
              </a:ext>
            </a:extLst>
          </p:cNvPr>
          <p:cNvSpPr/>
          <p:nvPr/>
        </p:nvSpPr>
        <p:spPr>
          <a:xfrm>
            <a:off x="3859931" y="5233407"/>
            <a:ext cx="557680" cy="557680"/>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6F5BC1D3-0604-48A0-2168-205CC48A6F8B}"/>
              </a:ext>
            </a:extLst>
          </p:cNvPr>
          <p:cNvSpPr txBox="1"/>
          <p:nvPr/>
        </p:nvSpPr>
        <p:spPr>
          <a:xfrm flipH="1">
            <a:off x="4438713" y="5189081"/>
            <a:ext cx="2978028" cy="646331"/>
          </a:xfrm>
          <a:prstGeom prst="rect">
            <a:avLst/>
          </a:prstGeom>
          <a:noFill/>
          <a:ln>
            <a:noFill/>
          </a:ln>
        </p:spPr>
        <p:txBody>
          <a:bodyPr wrap="square" lIns="0" tIns="0" rIns="0" bIns="0" rtlCol="0" anchor="ctr">
            <a:spAutoFit/>
          </a:bodyPr>
          <a:lstStyle/>
          <a:p>
            <a:pPr>
              <a:buClr>
                <a:schemeClr val="accent1"/>
              </a:buClr>
            </a:pPr>
            <a:r>
              <a:rPr lang="en-US" sz="1400" dirty="0">
                <a:latin typeface="Tw Cen MT" panose="020B0602020104020603" pitchFamily="34" charset="0"/>
              </a:rPr>
              <a:t>With backward feature selection logistic model performed worse, whereas KNN model performed better</a:t>
            </a:r>
          </a:p>
        </p:txBody>
      </p:sp>
      <p:cxnSp>
        <p:nvCxnSpPr>
          <p:cNvPr id="70" name="Straight Connector 69">
            <a:extLst>
              <a:ext uri="{FF2B5EF4-FFF2-40B4-BE49-F238E27FC236}">
                <a16:creationId xmlns:a16="http://schemas.microsoft.com/office/drawing/2014/main" id="{2D3BD9E6-2689-F698-0365-CD477F2BC558}"/>
              </a:ext>
            </a:extLst>
          </p:cNvPr>
          <p:cNvCxnSpPr>
            <a:cxnSpLocks/>
          </p:cNvCxnSpPr>
          <p:nvPr/>
        </p:nvCxnSpPr>
        <p:spPr>
          <a:xfrm>
            <a:off x="7992082" y="2505097"/>
            <a:ext cx="0" cy="4170023"/>
          </a:xfrm>
          <a:prstGeom prst="line">
            <a:avLst/>
          </a:prstGeom>
          <a:ln>
            <a:headEnd type="ova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B34AD7E-973D-1A18-0EAA-A8A6CE463E8D}"/>
              </a:ext>
            </a:extLst>
          </p:cNvPr>
          <p:cNvSpPr/>
          <p:nvPr/>
        </p:nvSpPr>
        <p:spPr>
          <a:xfrm>
            <a:off x="7859982" y="2906936"/>
            <a:ext cx="264200" cy="264200"/>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DAD2680F-C33D-F8D3-C445-238728FA0372}"/>
              </a:ext>
            </a:extLst>
          </p:cNvPr>
          <p:cNvSpPr/>
          <p:nvPr/>
        </p:nvSpPr>
        <p:spPr>
          <a:xfrm>
            <a:off x="7806026" y="3968322"/>
            <a:ext cx="372112" cy="372112"/>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a:extLst>
              <a:ext uri="{FF2B5EF4-FFF2-40B4-BE49-F238E27FC236}">
                <a16:creationId xmlns:a16="http://schemas.microsoft.com/office/drawing/2014/main" id="{1DC0292D-2B83-3FE3-E5D7-85C7DE898243}"/>
              </a:ext>
            </a:extLst>
          </p:cNvPr>
          <p:cNvSpPr txBox="1"/>
          <p:nvPr/>
        </p:nvSpPr>
        <p:spPr>
          <a:xfrm flipH="1">
            <a:off x="8296339" y="2608612"/>
            <a:ext cx="3683523" cy="861774"/>
          </a:xfrm>
          <a:prstGeom prst="rect">
            <a:avLst/>
          </a:prstGeom>
          <a:noFill/>
          <a:ln>
            <a:noFill/>
          </a:ln>
        </p:spPr>
        <p:txBody>
          <a:bodyPr wrap="square" lIns="0" tIns="0" rIns="0" bIns="0" rtlCol="0" anchor="ctr">
            <a:spAutoFit/>
          </a:bodyPr>
          <a:lstStyle/>
          <a:p>
            <a:pPr>
              <a:buClr>
                <a:schemeClr val="accent1"/>
              </a:buClr>
            </a:pPr>
            <a:r>
              <a:rPr lang="en-US" sz="1400" dirty="0">
                <a:latin typeface="Tw Cen MT" panose="020B0602020104020603" pitchFamily="34" charset="0"/>
              </a:rPr>
              <a:t>The KNN model before-tuning-with-pipeline worsened than without-pipeline for training data, as positives decreased. KNN-after-tuning works better on training testing as compared to testing data.</a:t>
            </a:r>
          </a:p>
        </p:txBody>
      </p:sp>
      <p:sp>
        <p:nvSpPr>
          <p:cNvPr id="75" name="TextBox 74">
            <a:extLst>
              <a:ext uri="{FF2B5EF4-FFF2-40B4-BE49-F238E27FC236}">
                <a16:creationId xmlns:a16="http://schemas.microsoft.com/office/drawing/2014/main" id="{78BAAD95-3320-C0CF-B390-5E03E8D0FFC0}"/>
              </a:ext>
            </a:extLst>
          </p:cNvPr>
          <p:cNvSpPr txBox="1"/>
          <p:nvPr/>
        </p:nvSpPr>
        <p:spPr>
          <a:xfrm flipH="1">
            <a:off x="8296340" y="3812771"/>
            <a:ext cx="2978039" cy="646331"/>
          </a:xfrm>
          <a:prstGeom prst="rect">
            <a:avLst/>
          </a:prstGeom>
          <a:noFill/>
          <a:ln>
            <a:noFill/>
          </a:ln>
        </p:spPr>
        <p:txBody>
          <a:bodyPr wrap="square" lIns="0" tIns="0" rIns="0" bIns="0" rtlCol="0" anchor="ctr">
            <a:spAutoFit/>
          </a:bodyPr>
          <a:lstStyle/>
          <a:p>
            <a:pPr>
              <a:buClr>
                <a:schemeClr val="accent1"/>
              </a:buClr>
            </a:pPr>
            <a:r>
              <a:rPr lang="en-US" sz="1400" dirty="0">
                <a:latin typeface="Tw Cen MT" panose="020B0602020104020603" pitchFamily="34" charset="0"/>
              </a:rPr>
              <a:t>KNN results changed for 8 forward features whereas with 21 backward features it showed no change</a:t>
            </a:r>
          </a:p>
        </p:txBody>
      </p:sp>
      <p:sp>
        <p:nvSpPr>
          <p:cNvPr id="76" name="Oval 75">
            <a:extLst>
              <a:ext uri="{FF2B5EF4-FFF2-40B4-BE49-F238E27FC236}">
                <a16:creationId xmlns:a16="http://schemas.microsoft.com/office/drawing/2014/main" id="{6447A399-1B60-61CC-D54C-DF59564F37B5}"/>
              </a:ext>
            </a:extLst>
          </p:cNvPr>
          <p:cNvSpPr/>
          <p:nvPr/>
        </p:nvSpPr>
        <p:spPr>
          <a:xfrm>
            <a:off x="7717559" y="5233407"/>
            <a:ext cx="557680" cy="557680"/>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AA705151-3BA1-E009-99C3-E6B5F69B5319}"/>
              </a:ext>
            </a:extLst>
          </p:cNvPr>
          <p:cNvSpPr txBox="1"/>
          <p:nvPr/>
        </p:nvSpPr>
        <p:spPr>
          <a:xfrm flipH="1">
            <a:off x="8296341" y="5081360"/>
            <a:ext cx="2978028" cy="861774"/>
          </a:xfrm>
          <a:prstGeom prst="rect">
            <a:avLst/>
          </a:prstGeom>
          <a:noFill/>
          <a:ln>
            <a:noFill/>
          </a:ln>
        </p:spPr>
        <p:txBody>
          <a:bodyPr wrap="square" lIns="0" tIns="0" rIns="0" bIns="0" rtlCol="0" anchor="ctr">
            <a:spAutoFit/>
          </a:bodyPr>
          <a:lstStyle/>
          <a:p>
            <a:pPr>
              <a:buClr>
                <a:schemeClr val="accent1"/>
              </a:buClr>
            </a:pPr>
            <a:r>
              <a:rPr lang="en-US" sz="1400" dirty="0">
                <a:latin typeface="Tw Cen MT" panose="020B0602020104020603" pitchFamily="34" charset="0"/>
              </a:rPr>
              <a:t>In KNN with pipeline and after tuning on both 35 features and 21 features, the false positives decreased with lesser features</a:t>
            </a:r>
          </a:p>
        </p:txBody>
      </p:sp>
      <p:grpSp>
        <p:nvGrpSpPr>
          <p:cNvPr id="50" name="Group 49">
            <a:extLst>
              <a:ext uri="{FF2B5EF4-FFF2-40B4-BE49-F238E27FC236}">
                <a16:creationId xmlns:a16="http://schemas.microsoft.com/office/drawing/2014/main" id="{12878E3F-1F5E-7C90-CC42-458149126BC2}"/>
              </a:ext>
            </a:extLst>
          </p:cNvPr>
          <p:cNvGrpSpPr/>
          <p:nvPr/>
        </p:nvGrpSpPr>
        <p:grpSpPr>
          <a:xfrm>
            <a:off x="251768" y="1550205"/>
            <a:ext cx="2378992" cy="775339"/>
            <a:chOff x="0" y="209705"/>
            <a:chExt cx="2895629" cy="943716"/>
          </a:xfrm>
        </p:grpSpPr>
        <p:grpSp>
          <p:nvGrpSpPr>
            <p:cNvPr id="40" name="Group 39">
              <a:extLst>
                <a:ext uri="{FF2B5EF4-FFF2-40B4-BE49-F238E27FC236}">
                  <a16:creationId xmlns:a16="http://schemas.microsoft.com/office/drawing/2014/main" id="{B1494BA3-AB39-68D0-0BD7-5DC8023460F7}"/>
                </a:ext>
              </a:extLst>
            </p:cNvPr>
            <p:cNvGrpSpPr/>
            <p:nvPr/>
          </p:nvGrpSpPr>
          <p:grpSpPr>
            <a:xfrm>
              <a:off x="0" y="209705"/>
              <a:ext cx="2895629" cy="943716"/>
              <a:chOff x="116517" y="5914284"/>
              <a:chExt cx="2895629" cy="943716"/>
            </a:xfrm>
          </p:grpSpPr>
          <p:sp>
            <p:nvSpPr>
              <p:cNvPr id="42" name="Rounded Rectangle 14">
                <a:extLst>
                  <a:ext uri="{FF2B5EF4-FFF2-40B4-BE49-F238E27FC236}">
                    <a16:creationId xmlns:a16="http://schemas.microsoft.com/office/drawing/2014/main" id="{D75F429D-D346-BBEE-3D20-AD96C60AAAA9}"/>
                  </a:ext>
                </a:extLst>
              </p:cNvPr>
              <p:cNvSpPr/>
              <p:nvPr/>
            </p:nvSpPr>
            <p:spPr>
              <a:xfrm>
                <a:off x="116517" y="5914284"/>
                <a:ext cx="2895629" cy="943716"/>
              </a:xfrm>
              <a:prstGeom prst="roundRect">
                <a:avLst>
                  <a:gd name="adj" fmla="val 41801"/>
                </a:avLst>
              </a:prstGeom>
              <a:solidFill>
                <a:srgbClr val="1482A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43" name="Rounded Rectangle 14">
                <a:extLst>
                  <a:ext uri="{FF2B5EF4-FFF2-40B4-BE49-F238E27FC236}">
                    <a16:creationId xmlns:a16="http://schemas.microsoft.com/office/drawing/2014/main" id="{2DD73D30-4B07-1EE4-1773-2816A25822B3}"/>
                  </a:ext>
                </a:extLst>
              </p:cNvPr>
              <p:cNvSpPr/>
              <p:nvPr/>
            </p:nvSpPr>
            <p:spPr>
              <a:xfrm>
                <a:off x="116517" y="5914284"/>
                <a:ext cx="2895629" cy="777353"/>
              </a:xfrm>
              <a:prstGeom prst="roundRect">
                <a:avLst>
                  <a:gd name="adj" fmla="val 50000"/>
                </a:avLst>
              </a:prstGeom>
              <a:solidFill>
                <a:srgbClr val="1CADE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45" name="TextBox 44">
              <a:extLst>
                <a:ext uri="{FF2B5EF4-FFF2-40B4-BE49-F238E27FC236}">
                  <a16:creationId xmlns:a16="http://schemas.microsoft.com/office/drawing/2014/main" id="{797D8256-2E90-6519-CA73-3DDB98DF824D}"/>
                </a:ext>
              </a:extLst>
            </p:cNvPr>
            <p:cNvSpPr txBox="1"/>
            <p:nvPr/>
          </p:nvSpPr>
          <p:spPr>
            <a:xfrm>
              <a:off x="518676" y="512686"/>
              <a:ext cx="1866528" cy="2769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prstClr val="white"/>
                  </a:solidFill>
                  <a:latin typeface="Tw Cen MT" panose="020B0602020104020603" pitchFamily="34" charset="0"/>
                </a:rPr>
                <a:t>DECISION TREE</a:t>
              </a:r>
              <a:endParaRPr kumimoji="0" lang="en-US" b="1" i="0" u="none" strike="noStrike" kern="1200" cap="none" spc="0" normalizeH="0" baseline="0" noProof="0" dirty="0">
                <a:ln>
                  <a:noFill/>
                </a:ln>
                <a:solidFill>
                  <a:prstClr val="white"/>
                </a:solidFill>
                <a:effectLst/>
                <a:uLnTx/>
                <a:uFillTx/>
                <a:latin typeface="Tw Cen MT" panose="020B0602020104020603" pitchFamily="34" charset="0"/>
              </a:endParaRPr>
            </a:p>
          </p:txBody>
        </p:sp>
      </p:grpSp>
      <p:grpSp>
        <p:nvGrpSpPr>
          <p:cNvPr id="53" name="Group 52">
            <a:extLst>
              <a:ext uri="{FF2B5EF4-FFF2-40B4-BE49-F238E27FC236}">
                <a16:creationId xmlns:a16="http://schemas.microsoft.com/office/drawing/2014/main" id="{E035C804-FB96-BAAD-0A92-BB79ED2AF1EC}"/>
              </a:ext>
            </a:extLst>
          </p:cNvPr>
          <p:cNvGrpSpPr/>
          <p:nvPr/>
        </p:nvGrpSpPr>
        <p:grpSpPr>
          <a:xfrm>
            <a:off x="3477589" y="1550205"/>
            <a:ext cx="2378992" cy="775338"/>
            <a:chOff x="0" y="209705"/>
            <a:chExt cx="2895629" cy="943716"/>
          </a:xfrm>
        </p:grpSpPr>
        <p:grpSp>
          <p:nvGrpSpPr>
            <p:cNvPr id="56" name="Group 55">
              <a:extLst>
                <a:ext uri="{FF2B5EF4-FFF2-40B4-BE49-F238E27FC236}">
                  <a16:creationId xmlns:a16="http://schemas.microsoft.com/office/drawing/2014/main" id="{D1C0B7F7-A405-56A1-1EB0-0AAC2C9C3543}"/>
                </a:ext>
              </a:extLst>
            </p:cNvPr>
            <p:cNvGrpSpPr/>
            <p:nvPr/>
          </p:nvGrpSpPr>
          <p:grpSpPr>
            <a:xfrm>
              <a:off x="0" y="209705"/>
              <a:ext cx="2895629" cy="943716"/>
              <a:chOff x="116517" y="5914284"/>
              <a:chExt cx="2895629" cy="943716"/>
            </a:xfrm>
          </p:grpSpPr>
          <p:sp>
            <p:nvSpPr>
              <p:cNvPr id="58" name="Rounded Rectangle 14">
                <a:extLst>
                  <a:ext uri="{FF2B5EF4-FFF2-40B4-BE49-F238E27FC236}">
                    <a16:creationId xmlns:a16="http://schemas.microsoft.com/office/drawing/2014/main" id="{E9E15C3D-9CCF-443E-F063-B4AEA3749681}"/>
                  </a:ext>
                </a:extLst>
              </p:cNvPr>
              <p:cNvSpPr/>
              <p:nvPr/>
            </p:nvSpPr>
            <p:spPr>
              <a:xfrm>
                <a:off x="116517" y="5914284"/>
                <a:ext cx="2895629" cy="943716"/>
              </a:xfrm>
              <a:prstGeom prst="roundRect">
                <a:avLst>
                  <a:gd name="adj" fmla="val 41801"/>
                </a:avLst>
              </a:prstGeom>
              <a:solidFill>
                <a:srgbClr val="1167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59" name="Rounded Rectangle 14">
                <a:extLst>
                  <a:ext uri="{FF2B5EF4-FFF2-40B4-BE49-F238E27FC236}">
                    <a16:creationId xmlns:a16="http://schemas.microsoft.com/office/drawing/2014/main" id="{8BF13AEF-0C0E-8451-4378-A6A2AE59BCBF}"/>
                  </a:ext>
                </a:extLst>
              </p:cNvPr>
              <p:cNvSpPr/>
              <p:nvPr/>
            </p:nvSpPr>
            <p:spPr>
              <a:xfrm>
                <a:off x="116517" y="5914284"/>
                <a:ext cx="2895629" cy="777353"/>
              </a:xfrm>
              <a:prstGeom prst="roundRect">
                <a:avLst>
                  <a:gd name="adj" fmla="val 50000"/>
                </a:avLst>
              </a:prstGeom>
              <a:solidFill>
                <a:srgbClr val="1685B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57" name="TextBox 56">
              <a:extLst>
                <a:ext uri="{FF2B5EF4-FFF2-40B4-BE49-F238E27FC236}">
                  <a16:creationId xmlns:a16="http://schemas.microsoft.com/office/drawing/2014/main" id="{06C0026F-AD77-A443-C96E-14922B63B0D5}"/>
                </a:ext>
              </a:extLst>
            </p:cNvPr>
            <p:cNvSpPr txBox="1"/>
            <p:nvPr/>
          </p:nvSpPr>
          <p:spPr>
            <a:xfrm>
              <a:off x="409357" y="320498"/>
              <a:ext cx="1975848" cy="67430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Tw Cen MT" panose="020B0602020104020603" pitchFamily="34" charset="0"/>
                </a:rPr>
                <a:t>LOGIS</a:t>
              </a:r>
              <a:r>
                <a:rPr lang="en-US" b="1" dirty="0">
                  <a:solidFill>
                    <a:prstClr val="white"/>
                  </a:solidFill>
                  <a:latin typeface="Tw Cen MT" panose="020B0602020104020603" pitchFamily="34" charset="0"/>
                </a:rPr>
                <a:t>TIC REGRESSION</a:t>
              </a:r>
              <a:endParaRPr kumimoji="0" lang="en-US" b="1" i="0" u="none" strike="noStrike" kern="1200" cap="none" spc="0" normalizeH="0" baseline="0" noProof="0" dirty="0">
                <a:ln>
                  <a:noFill/>
                </a:ln>
                <a:solidFill>
                  <a:prstClr val="white"/>
                </a:solidFill>
                <a:effectLst/>
                <a:uLnTx/>
                <a:uFillTx/>
                <a:latin typeface="Tw Cen MT" panose="020B0602020104020603" pitchFamily="34" charset="0"/>
              </a:endParaRPr>
            </a:p>
          </p:txBody>
        </p:sp>
      </p:grpSp>
      <p:grpSp>
        <p:nvGrpSpPr>
          <p:cNvPr id="62" name="Group 61">
            <a:extLst>
              <a:ext uri="{FF2B5EF4-FFF2-40B4-BE49-F238E27FC236}">
                <a16:creationId xmlns:a16="http://schemas.microsoft.com/office/drawing/2014/main" id="{235C1296-58B9-417A-DFB1-EC8345F91B93}"/>
              </a:ext>
            </a:extLst>
          </p:cNvPr>
          <p:cNvGrpSpPr/>
          <p:nvPr/>
        </p:nvGrpSpPr>
        <p:grpSpPr>
          <a:xfrm>
            <a:off x="7241746" y="1550205"/>
            <a:ext cx="2378992" cy="775338"/>
            <a:chOff x="0" y="209705"/>
            <a:chExt cx="2895629" cy="943716"/>
          </a:xfrm>
        </p:grpSpPr>
        <p:grpSp>
          <p:nvGrpSpPr>
            <p:cNvPr id="81" name="Group 80">
              <a:extLst>
                <a:ext uri="{FF2B5EF4-FFF2-40B4-BE49-F238E27FC236}">
                  <a16:creationId xmlns:a16="http://schemas.microsoft.com/office/drawing/2014/main" id="{56686260-64F2-1E3E-FAAC-22AF961C48C7}"/>
                </a:ext>
              </a:extLst>
            </p:cNvPr>
            <p:cNvGrpSpPr/>
            <p:nvPr/>
          </p:nvGrpSpPr>
          <p:grpSpPr>
            <a:xfrm>
              <a:off x="0" y="209705"/>
              <a:ext cx="2895629" cy="943716"/>
              <a:chOff x="116517" y="5914284"/>
              <a:chExt cx="2895629" cy="943716"/>
            </a:xfrm>
          </p:grpSpPr>
          <p:sp>
            <p:nvSpPr>
              <p:cNvPr id="83" name="Rounded Rectangle 14">
                <a:extLst>
                  <a:ext uri="{FF2B5EF4-FFF2-40B4-BE49-F238E27FC236}">
                    <a16:creationId xmlns:a16="http://schemas.microsoft.com/office/drawing/2014/main" id="{A5A245A2-F04A-13E5-8503-C074C857874F}"/>
                  </a:ext>
                </a:extLst>
              </p:cNvPr>
              <p:cNvSpPr/>
              <p:nvPr/>
            </p:nvSpPr>
            <p:spPr>
              <a:xfrm>
                <a:off x="116517" y="5914284"/>
                <a:ext cx="2895629" cy="943716"/>
              </a:xfrm>
              <a:prstGeom prst="roundRect">
                <a:avLst>
                  <a:gd name="adj" fmla="val 41801"/>
                </a:avLst>
              </a:prstGeom>
              <a:solidFill>
                <a:srgbClr val="0B486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84" name="Rounded Rectangle 14">
                <a:extLst>
                  <a:ext uri="{FF2B5EF4-FFF2-40B4-BE49-F238E27FC236}">
                    <a16:creationId xmlns:a16="http://schemas.microsoft.com/office/drawing/2014/main" id="{CECB575E-E86F-1443-390A-29DA0B04B8D5}"/>
                  </a:ext>
                </a:extLst>
              </p:cNvPr>
              <p:cNvSpPr/>
              <p:nvPr/>
            </p:nvSpPr>
            <p:spPr>
              <a:xfrm>
                <a:off x="116517" y="5914284"/>
                <a:ext cx="2895629" cy="777353"/>
              </a:xfrm>
              <a:prstGeom prst="roundRect">
                <a:avLst>
                  <a:gd name="adj" fmla="val 50000"/>
                </a:avLst>
              </a:prstGeom>
              <a:solidFill>
                <a:srgbClr val="116C9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82" name="TextBox 81">
              <a:extLst>
                <a:ext uri="{FF2B5EF4-FFF2-40B4-BE49-F238E27FC236}">
                  <a16:creationId xmlns:a16="http://schemas.microsoft.com/office/drawing/2014/main" id="{2B25360A-1B3D-D164-79AC-965CC59140E7}"/>
                </a:ext>
              </a:extLst>
            </p:cNvPr>
            <p:cNvSpPr txBox="1"/>
            <p:nvPr/>
          </p:nvSpPr>
          <p:spPr>
            <a:xfrm>
              <a:off x="494969" y="330010"/>
              <a:ext cx="1975848" cy="67430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prstClr val="white"/>
                  </a:solidFill>
                  <a:latin typeface="Tw Cen MT" panose="020B0602020104020603" pitchFamily="34" charset="0"/>
                </a:rPr>
                <a:t>K NEAREST NEIGHBOURS</a:t>
              </a:r>
              <a:endParaRPr kumimoji="0" lang="en-US" b="1" i="0" u="none" strike="noStrike" kern="1200" cap="none" spc="0" normalizeH="0" baseline="0" noProof="0" dirty="0">
                <a:ln>
                  <a:noFill/>
                </a:ln>
                <a:solidFill>
                  <a:prstClr val="white"/>
                </a:solidFill>
                <a:effectLst/>
                <a:uLnTx/>
                <a:uFillTx/>
                <a:latin typeface="Tw Cen MT" panose="020B0602020104020603" pitchFamily="34" charset="0"/>
              </a:endParaRPr>
            </a:p>
          </p:txBody>
        </p:sp>
      </p:grpSp>
      <p:sp>
        <p:nvSpPr>
          <p:cNvPr id="5" name="Oval 4">
            <a:extLst>
              <a:ext uri="{FF2B5EF4-FFF2-40B4-BE49-F238E27FC236}">
                <a16:creationId xmlns:a16="http://schemas.microsoft.com/office/drawing/2014/main" id="{0E869E77-6CB0-4406-C029-D8B7C58E9DB0}"/>
              </a:ext>
            </a:extLst>
          </p:cNvPr>
          <p:cNvSpPr/>
          <p:nvPr/>
        </p:nvSpPr>
        <p:spPr>
          <a:xfrm>
            <a:off x="597034" y="5233407"/>
            <a:ext cx="557680" cy="557680"/>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FCB1849-DACF-5EA6-7218-3897862BA527}"/>
              </a:ext>
            </a:extLst>
          </p:cNvPr>
          <p:cNvSpPr txBox="1"/>
          <p:nvPr/>
        </p:nvSpPr>
        <p:spPr>
          <a:xfrm flipH="1">
            <a:off x="1183341" y="4758193"/>
            <a:ext cx="2498060" cy="1508105"/>
          </a:xfrm>
          <a:prstGeom prst="rect">
            <a:avLst/>
          </a:prstGeom>
          <a:noFill/>
          <a:ln>
            <a:noFill/>
          </a:ln>
        </p:spPr>
        <p:txBody>
          <a:bodyPr wrap="square" lIns="0" tIns="0" rIns="0" bIns="0" rtlCol="0" anchor="ctr">
            <a:spAutoFit/>
          </a:bodyPr>
          <a:lstStyle/>
          <a:p>
            <a:pPr>
              <a:buClr>
                <a:schemeClr val="accent1"/>
              </a:buClr>
            </a:pPr>
            <a:r>
              <a:rPr lang="en-US" sz="1400" dirty="0">
                <a:latin typeface="Tw Cen MT" panose="020B0602020104020603" pitchFamily="34" charset="0"/>
              </a:rPr>
              <a:t>DT models were tuned with 8 forward x features, age as second split for white patients to survive. Compared to DT models with 35 x features, taking </a:t>
            </a:r>
            <a:r>
              <a:rPr lang="en-US" sz="1400" dirty="0" err="1">
                <a:latin typeface="Tw Cen MT" panose="020B0602020104020603" pitchFamily="34" charset="0"/>
              </a:rPr>
              <a:t>claim_duration</a:t>
            </a:r>
            <a:r>
              <a:rPr lang="en-US" sz="1400" dirty="0">
                <a:latin typeface="Tw Cen MT" panose="020B0602020104020603" pitchFamily="34" charset="0"/>
              </a:rPr>
              <a:t> into account for white patients to survive.</a:t>
            </a:r>
          </a:p>
        </p:txBody>
      </p:sp>
    </p:spTree>
    <p:extLst>
      <p:ext uri="{BB962C8B-B14F-4D97-AF65-F5344CB8AC3E}">
        <p14:creationId xmlns:p14="http://schemas.microsoft.com/office/powerpoint/2010/main" val="1018821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C0AE3156-61E6-47FE-985E-49A85BAC998C}"/>
              </a:ext>
            </a:extLst>
          </p:cNvPr>
          <p:cNvSpPr/>
          <p:nvPr/>
        </p:nvSpPr>
        <p:spPr>
          <a:xfrm>
            <a:off x="6109417" y="3749070"/>
            <a:ext cx="3964664" cy="1982332"/>
          </a:xfrm>
          <a:custGeom>
            <a:avLst/>
            <a:gdLst>
              <a:gd name="connsiteX0" fmla="*/ 0 w 3959604"/>
              <a:gd name="connsiteY0" fmla="*/ 0 h 1979802"/>
              <a:gd name="connsiteX1" fmla="*/ 3959604 w 3959604"/>
              <a:gd name="connsiteY1" fmla="*/ 0 h 1979802"/>
              <a:gd name="connsiteX2" fmla="*/ 1979802 w 3959604"/>
              <a:gd name="connsiteY2" fmla="*/ 1979802 h 1979802"/>
              <a:gd name="connsiteX3" fmla="*/ 0 w 3959604"/>
              <a:gd name="connsiteY3" fmla="*/ 0 h 1979802"/>
            </a:gdLst>
            <a:ahLst/>
            <a:cxnLst>
              <a:cxn ang="0">
                <a:pos x="connsiteX0" y="connsiteY0"/>
              </a:cxn>
              <a:cxn ang="0">
                <a:pos x="connsiteX1" y="connsiteY1"/>
              </a:cxn>
              <a:cxn ang="0">
                <a:pos x="connsiteX2" y="connsiteY2"/>
              </a:cxn>
              <a:cxn ang="0">
                <a:pos x="connsiteX3" y="connsiteY3"/>
              </a:cxn>
            </a:cxnLst>
            <a:rect l="l" t="t" r="r" b="b"/>
            <a:pathLst>
              <a:path w="3959604" h="1979802">
                <a:moveTo>
                  <a:pt x="0" y="0"/>
                </a:moveTo>
                <a:lnTo>
                  <a:pt x="3959604" y="0"/>
                </a:lnTo>
                <a:cubicBezTo>
                  <a:pt x="3959604" y="1093414"/>
                  <a:pt x="3073216" y="1979802"/>
                  <a:pt x="1979802" y="1979802"/>
                </a:cubicBezTo>
                <a:cubicBezTo>
                  <a:pt x="886388" y="1979802"/>
                  <a:pt x="0" y="1093414"/>
                  <a:pt x="0" y="0"/>
                </a:cubicBezTo>
                <a:close/>
              </a:path>
            </a:pathLst>
          </a:custGeom>
          <a:solidFill>
            <a:srgbClr val="65757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Light"/>
              <a:ea typeface="+mn-ea"/>
              <a:cs typeface="+mn-cs"/>
            </a:endParaRPr>
          </a:p>
        </p:txBody>
      </p:sp>
      <p:sp>
        <p:nvSpPr>
          <p:cNvPr id="9" name="Freeform: Shape 8">
            <a:extLst>
              <a:ext uri="{FF2B5EF4-FFF2-40B4-BE49-F238E27FC236}">
                <a16:creationId xmlns:a16="http://schemas.microsoft.com/office/drawing/2014/main" id="{206D8732-929C-474E-9DFB-528EC53AF60F}"/>
              </a:ext>
            </a:extLst>
          </p:cNvPr>
          <p:cNvSpPr/>
          <p:nvPr/>
        </p:nvSpPr>
        <p:spPr>
          <a:xfrm>
            <a:off x="2133552" y="1766738"/>
            <a:ext cx="3964664" cy="1982332"/>
          </a:xfrm>
          <a:custGeom>
            <a:avLst/>
            <a:gdLst>
              <a:gd name="connsiteX0" fmla="*/ 1979802 w 3959604"/>
              <a:gd name="connsiteY0" fmla="*/ 0 h 1979802"/>
              <a:gd name="connsiteX1" fmla="*/ 3959604 w 3959604"/>
              <a:gd name="connsiteY1" fmla="*/ 1979802 h 1979802"/>
              <a:gd name="connsiteX2" fmla="*/ 0 w 3959604"/>
              <a:gd name="connsiteY2" fmla="*/ 1979802 h 1979802"/>
              <a:gd name="connsiteX3" fmla="*/ 1979802 w 3959604"/>
              <a:gd name="connsiteY3" fmla="*/ 0 h 1979802"/>
            </a:gdLst>
            <a:ahLst/>
            <a:cxnLst>
              <a:cxn ang="0">
                <a:pos x="connsiteX0" y="connsiteY0"/>
              </a:cxn>
              <a:cxn ang="0">
                <a:pos x="connsiteX1" y="connsiteY1"/>
              </a:cxn>
              <a:cxn ang="0">
                <a:pos x="connsiteX2" y="connsiteY2"/>
              </a:cxn>
              <a:cxn ang="0">
                <a:pos x="connsiteX3" y="connsiteY3"/>
              </a:cxn>
            </a:cxnLst>
            <a:rect l="l" t="t" r="r" b="b"/>
            <a:pathLst>
              <a:path w="3959604" h="1979802">
                <a:moveTo>
                  <a:pt x="1979802" y="0"/>
                </a:moveTo>
                <a:cubicBezTo>
                  <a:pt x="3073216" y="0"/>
                  <a:pt x="3959604" y="886388"/>
                  <a:pt x="3959604" y="1979802"/>
                </a:cubicBezTo>
                <a:lnTo>
                  <a:pt x="0" y="1979802"/>
                </a:lnTo>
                <a:cubicBezTo>
                  <a:pt x="0" y="886388"/>
                  <a:pt x="886388" y="0"/>
                  <a:pt x="1979802" y="0"/>
                </a:cubicBezTo>
                <a:close/>
              </a:path>
            </a:pathLst>
          </a:custGeom>
          <a:solidFill>
            <a:srgbClr val="1CADE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Light"/>
              <a:ea typeface="+mn-ea"/>
              <a:cs typeface="+mn-cs"/>
            </a:endParaRPr>
          </a:p>
        </p:txBody>
      </p:sp>
      <p:sp>
        <p:nvSpPr>
          <p:cNvPr id="12" name="Arrow: Down 11">
            <a:extLst>
              <a:ext uri="{FF2B5EF4-FFF2-40B4-BE49-F238E27FC236}">
                <a16:creationId xmlns:a16="http://schemas.microsoft.com/office/drawing/2014/main" id="{E560FDB5-A6EB-47DC-B85C-AE8BF85FD46A}"/>
              </a:ext>
            </a:extLst>
          </p:cNvPr>
          <p:cNvSpPr/>
          <p:nvPr/>
        </p:nvSpPr>
        <p:spPr>
          <a:xfrm>
            <a:off x="3889381" y="3749070"/>
            <a:ext cx="453006" cy="457279"/>
          </a:xfrm>
          <a:prstGeom prst="downArrow">
            <a:avLst/>
          </a:prstGeom>
          <a:solidFill>
            <a:srgbClr val="1CAD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Light"/>
              <a:ea typeface="+mn-ea"/>
              <a:cs typeface="+mn-cs"/>
            </a:endParaRPr>
          </a:p>
        </p:txBody>
      </p:sp>
      <p:sp>
        <p:nvSpPr>
          <p:cNvPr id="13" name="Arrow: Down 12">
            <a:extLst>
              <a:ext uri="{FF2B5EF4-FFF2-40B4-BE49-F238E27FC236}">
                <a16:creationId xmlns:a16="http://schemas.microsoft.com/office/drawing/2014/main" id="{65D6268B-F67B-4398-B187-BDA1C439F7A5}"/>
              </a:ext>
            </a:extLst>
          </p:cNvPr>
          <p:cNvSpPr/>
          <p:nvPr/>
        </p:nvSpPr>
        <p:spPr>
          <a:xfrm rot="10800000">
            <a:off x="7865246" y="3291791"/>
            <a:ext cx="453006" cy="457279"/>
          </a:xfrm>
          <a:prstGeom prst="downArrow">
            <a:avLst/>
          </a:prstGeom>
          <a:solidFill>
            <a:srgbClr val="65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Light"/>
              <a:ea typeface="+mn-ea"/>
              <a:cs typeface="+mn-cs"/>
            </a:endParaRPr>
          </a:p>
        </p:txBody>
      </p:sp>
      <p:sp>
        <p:nvSpPr>
          <p:cNvPr id="29" name="TextBox 28">
            <a:extLst>
              <a:ext uri="{FF2B5EF4-FFF2-40B4-BE49-F238E27FC236}">
                <a16:creationId xmlns:a16="http://schemas.microsoft.com/office/drawing/2014/main" id="{E97C7B1B-E71A-4E10-A510-9ECFBAC1DFAE}"/>
              </a:ext>
            </a:extLst>
          </p:cNvPr>
          <p:cNvSpPr txBox="1"/>
          <p:nvPr/>
        </p:nvSpPr>
        <p:spPr>
          <a:xfrm>
            <a:off x="2403885" y="2447219"/>
            <a:ext cx="338179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solidFill>
                  <a:prstClr val="white"/>
                </a:solidFill>
                <a:latin typeface="Tw Cen MT" panose="020B0602020104020603" pitchFamily="34" charset="0"/>
              </a:rPr>
              <a:t>RFC TUNED &amp; 8 FWD FEATURES</a:t>
            </a:r>
            <a:endParaRPr kumimoji="0" lang="en-US" sz="2400" b="1" i="0" u="none" strike="noStrike" kern="1200" cap="none" spc="0" normalizeH="0" baseline="0" noProof="0" dirty="0">
              <a:ln>
                <a:noFill/>
              </a:ln>
              <a:solidFill>
                <a:prstClr val="white"/>
              </a:solidFill>
              <a:effectLst/>
              <a:uLnTx/>
              <a:uFillTx/>
              <a:latin typeface="Tw Cen MT" panose="020B0602020104020603" pitchFamily="34" charset="0"/>
            </a:endParaRPr>
          </a:p>
        </p:txBody>
      </p:sp>
      <p:grpSp>
        <p:nvGrpSpPr>
          <p:cNvPr id="33" name="Group 32">
            <a:extLst>
              <a:ext uri="{FF2B5EF4-FFF2-40B4-BE49-F238E27FC236}">
                <a16:creationId xmlns:a16="http://schemas.microsoft.com/office/drawing/2014/main" id="{CD88371C-421D-4712-B1A8-EED4CC2B200D}"/>
              </a:ext>
            </a:extLst>
          </p:cNvPr>
          <p:cNvGrpSpPr/>
          <p:nvPr/>
        </p:nvGrpSpPr>
        <p:grpSpPr>
          <a:xfrm>
            <a:off x="6186649" y="1441418"/>
            <a:ext cx="5138958" cy="1643477"/>
            <a:chOff x="876300" y="4595494"/>
            <a:chExt cx="5138958" cy="1643477"/>
          </a:xfrm>
        </p:grpSpPr>
        <p:sp>
          <p:nvSpPr>
            <p:cNvPr id="34" name="Rectangle 33">
              <a:extLst>
                <a:ext uri="{FF2B5EF4-FFF2-40B4-BE49-F238E27FC236}">
                  <a16:creationId xmlns:a16="http://schemas.microsoft.com/office/drawing/2014/main" id="{B6893BDE-1498-4D09-9E62-7EA9C9D9EDAE}"/>
                </a:ext>
              </a:extLst>
            </p:cNvPr>
            <p:cNvSpPr/>
            <p:nvPr/>
          </p:nvSpPr>
          <p:spPr>
            <a:xfrm>
              <a:off x="876300" y="5096607"/>
              <a:ext cx="1556507" cy="11423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lang="en-US" sz="1400" b="1" dirty="0">
                  <a:solidFill>
                    <a:prstClr val="black"/>
                  </a:solidFill>
                  <a:latin typeface="Tw Cen MT" panose="020B0602020104020603" pitchFamily="34" charset="0"/>
                  <a:cs typeface="Segoe UI" panose="020B0502040204020203" pitchFamily="34" charset="0"/>
                </a:rPr>
                <a:t>Testing data</a:t>
              </a:r>
              <a:endParaRPr kumimoji="0" lang="en-US" sz="1400" b="1"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endParaRP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Accuracy score: 0.87</a:t>
              </a: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Precision score: 0.2</a:t>
              </a: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Recall score: 0.5</a:t>
              </a: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F1 score: 0.29</a:t>
              </a:r>
            </a:p>
          </p:txBody>
        </p:sp>
        <p:sp>
          <p:nvSpPr>
            <p:cNvPr id="37" name="Rectangle 36">
              <a:extLst>
                <a:ext uri="{FF2B5EF4-FFF2-40B4-BE49-F238E27FC236}">
                  <a16:creationId xmlns:a16="http://schemas.microsoft.com/office/drawing/2014/main" id="{8E29AB4B-CDF8-4404-B187-27F471AF4D82}"/>
                </a:ext>
              </a:extLst>
            </p:cNvPr>
            <p:cNvSpPr/>
            <p:nvPr/>
          </p:nvSpPr>
          <p:spPr>
            <a:xfrm>
              <a:off x="876300" y="4595494"/>
              <a:ext cx="1455839" cy="430887"/>
            </a:xfrm>
            <a:prstGeom prst="rect">
              <a:avLst/>
            </a:prstGeom>
          </p:spPr>
          <p:txBody>
            <a:bodyPr wrap="square" lIns="0" tIns="0" rIns="0" bIns="0" anchor="ctr">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2800" b="1" i="0" u="none" strike="noStrike" kern="1200" cap="none" spc="0" normalizeH="0" baseline="0" noProof="0" dirty="0">
                  <a:ln>
                    <a:noFill/>
                  </a:ln>
                  <a:solidFill>
                    <a:srgbClr val="65757D"/>
                  </a:solidFill>
                  <a:effectLst/>
                  <a:uLnTx/>
                  <a:uFillTx/>
                  <a:latin typeface="Roboto"/>
                  <a:ea typeface="+mn-ea"/>
                  <a:cs typeface="+mn-cs"/>
                </a:rPr>
                <a:t>01</a:t>
              </a:r>
            </a:p>
          </p:txBody>
        </p:sp>
        <p:sp>
          <p:nvSpPr>
            <p:cNvPr id="38" name="Rectangle 37">
              <a:extLst>
                <a:ext uri="{FF2B5EF4-FFF2-40B4-BE49-F238E27FC236}">
                  <a16:creationId xmlns:a16="http://schemas.microsoft.com/office/drawing/2014/main" id="{7F1BE8BE-090D-45B7-B50F-7AA1E1B7B173}"/>
                </a:ext>
              </a:extLst>
            </p:cNvPr>
            <p:cNvSpPr/>
            <p:nvPr/>
          </p:nvSpPr>
          <p:spPr>
            <a:xfrm>
              <a:off x="2710697" y="4595494"/>
              <a:ext cx="1455839" cy="430887"/>
            </a:xfrm>
            <a:prstGeom prst="rect">
              <a:avLst/>
            </a:prstGeom>
          </p:spPr>
          <p:txBody>
            <a:bodyPr wrap="square" lIns="0" tIns="0" rIns="0" bIns="0" anchor="ctr">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2800" b="1" i="0" u="none" strike="noStrike" kern="1200" cap="none" spc="0" normalizeH="0" baseline="0" noProof="0" dirty="0">
                  <a:ln>
                    <a:noFill/>
                  </a:ln>
                  <a:solidFill>
                    <a:srgbClr val="65757D"/>
                  </a:solidFill>
                  <a:effectLst/>
                  <a:uLnTx/>
                  <a:uFillTx/>
                  <a:latin typeface="Roboto"/>
                  <a:ea typeface="+mn-ea"/>
                  <a:cs typeface="+mn-cs"/>
                </a:rPr>
                <a:t>02</a:t>
              </a:r>
            </a:p>
          </p:txBody>
        </p:sp>
        <p:sp>
          <p:nvSpPr>
            <p:cNvPr id="8" name="Rectangle 7">
              <a:extLst>
                <a:ext uri="{FF2B5EF4-FFF2-40B4-BE49-F238E27FC236}">
                  <a16:creationId xmlns:a16="http://schemas.microsoft.com/office/drawing/2014/main" id="{88812F69-E943-D01B-93A5-5B2869271E32}"/>
                </a:ext>
              </a:extLst>
            </p:cNvPr>
            <p:cNvSpPr/>
            <p:nvPr/>
          </p:nvSpPr>
          <p:spPr>
            <a:xfrm>
              <a:off x="2710697" y="5096607"/>
              <a:ext cx="1556507" cy="11423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lang="en-US" sz="1400" b="1" dirty="0">
                  <a:solidFill>
                    <a:prstClr val="black"/>
                  </a:solidFill>
                  <a:latin typeface="Tw Cen MT" panose="020B0602020104020603" pitchFamily="34" charset="0"/>
                  <a:cs typeface="Segoe UI" panose="020B0502040204020203" pitchFamily="34" charset="0"/>
                </a:rPr>
                <a:t>Training data</a:t>
              </a:r>
              <a:endParaRPr kumimoji="0" lang="en-US" sz="1400" b="1"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endParaRP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Accuracy score: 0.93</a:t>
              </a: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Precision score: 0.7</a:t>
              </a: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Recall score: 0.7</a:t>
              </a: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F1 score: 0.7</a:t>
              </a:r>
            </a:p>
          </p:txBody>
        </p:sp>
        <p:sp>
          <p:nvSpPr>
            <p:cNvPr id="41" name="Rectangle 40">
              <a:extLst>
                <a:ext uri="{FF2B5EF4-FFF2-40B4-BE49-F238E27FC236}">
                  <a16:creationId xmlns:a16="http://schemas.microsoft.com/office/drawing/2014/main" id="{DBE31BDD-9CC5-F593-16DB-39C832557E37}"/>
                </a:ext>
              </a:extLst>
            </p:cNvPr>
            <p:cNvSpPr/>
            <p:nvPr/>
          </p:nvSpPr>
          <p:spPr>
            <a:xfrm>
              <a:off x="4458751" y="4595494"/>
              <a:ext cx="1455839" cy="430887"/>
            </a:xfrm>
            <a:prstGeom prst="rect">
              <a:avLst/>
            </a:prstGeom>
          </p:spPr>
          <p:txBody>
            <a:bodyPr wrap="square" lIns="0" tIns="0" rIns="0" bIns="0" anchor="ctr">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2800" b="1" i="0" u="none" strike="noStrike" kern="1200" cap="none" spc="0" normalizeH="0" baseline="0" noProof="0" dirty="0">
                  <a:ln>
                    <a:noFill/>
                  </a:ln>
                  <a:solidFill>
                    <a:srgbClr val="65757D"/>
                  </a:solidFill>
                  <a:effectLst/>
                  <a:uLnTx/>
                  <a:uFillTx/>
                  <a:latin typeface="Roboto"/>
                  <a:ea typeface="+mn-ea"/>
                  <a:cs typeface="+mn-cs"/>
                </a:rPr>
                <a:t>03</a:t>
              </a:r>
            </a:p>
          </p:txBody>
        </p:sp>
        <p:sp>
          <p:nvSpPr>
            <p:cNvPr id="42" name="Rectangle 41">
              <a:extLst>
                <a:ext uri="{FF2B5EF4-FFF2-40B4-BE49-F238E27FC236}">
                  <a16:creationId xmlns:a16="http://schemas.microsoft.com/office/drawing/2014/main" id="{7E4B152F-DE35-714A-8959-CB5601FBCE64}"/>
                </a:ext>
              </a:extLst>
            </p:cNvPr>
            <p:cNvSpPr/>
            <p:nvPr/>
          </p:nvSpPr>
          <p:spPr>
            <a:xfrm>
              <a:off x="4458751" y="5096607"/>
              <a:ext cx="1556507" cy="10772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spcBef>
                  <a:spcPts val="0"/>
                </a:spcBef>
                <a:spcAft>
                  <a:spcPts val="1200"/>
                </a:spcAft>
                <a:buClr>
                  <a:srgbClr val="EA6C58"/>
                </a:buClr>
                <a:buSzTx/>
                <a:buFontTx/>
                <a:buNone/>
                <a:tabLst/>
                <a:defRPr/>
              </a:pPr>
              <a:r>
                <a:rPr lang="en-US" sz="1400" dirty="0">
                  <a:solidFill>
                    <a:prstClr val="black"/>
                  </a:solidFill>
                  <a:latin typeface="Tw Cen MT" panose="020B0602020104020603" pitchFamily="34" charset="0"/>
                  <a:cs typeface="Segoe UI" panose="020B0502040204020203" pitchFamily="34" charset="0"/>
                </a:rPr>
                <a:t>First split is at </a:t>
              </a:r>
              <a:r>
                <a:rPr lang="en-US" sz="1400" dirty="0" err="1">
                  <a:solidFill>
                    <a:prstClr val="black"/>
                  </a:solidFill>
                  <a:latin typeface="Tw Cen MT" panose="020B0602020104020603" pitchFamily="34" charset="0"/>
                  <a:cs typeface="Segoe UI" panose="020B0502040204020203" pitchFamily="34" charset="0"/>
                </a:rPr>
                <a:t>race_white</a:t>
              </a:r>
              <a:r>
                <a:rPr lang="en-US" sz="1400" dirty="0">
                  <a:solidFill>
                    <a:prstClr val="black"/>
                  </a:solidFill>
                  <a:latin typeface="Tw Cen MT" panose="020B0602020104020603" pitchFamily="34" charset="0"/>
                  <a:cs typeface="Segoe UI" panose="020B0502040204020203" pitchFamily="34" charset="0"/>
                </a:rPr>
                <a:t> and second split is at age. the total depth of The tree is 3. </a:t>
              </a:r>
            </a:p>
          </p:txBody>
        </p:sp>
      </p:grpSp>
      <p:grpSp>
        <p:nvGrpSpPr>
          <p:cNvPr id="21" name="Group 20">
            <a:extLst>
              <a:ext uri="{FF2B5EF4-FFF2-40B4-BE49-F238E27FC236}">
                <a16:creationId xmlns:a16="http://schemas.microsoft.com/office/drawing/2014/main" id="{AA4F8664-410A-4F8C-A34B-8589BE8FA240}"/>
              </a:ext>
            </a:extLst>
          </p:cNvPr>
          <p:cNvGrpSpPr/>
          <p:nvPr/>
        </p:nvGrpSpPr>
        <p:grpSpPr>
          <a:xfrm>
            <a:off x="884116" y="4375044"/>
            <a:ext cx="5124633" cy="430887"/>
            <a:chOff x="876300" y="4595494"/>
            <a:chExt cx="5124633" cy="430887"/>
          </a:xfrm>
        </p:grpSpPr>
        <p:sp>
          <p:nvSpPr>
            <p:cNvPr id="17" name="Rectangle 16">
              <a:extLst>
                <a:ext uri="{FF2B5EF4-FFF2-40B4-BE49-F238E27FC236}">
                  <a16:creationId xmlns:a16="http://schemas.microsoft.com/office/drawing/2014/main" id="{12C388F5-8634-441D-8782-7AD564AB7BA2}"/>
                </a:ext>
              </a:extLst>
            </p:cNvPr>
            <p:cNvSpPr/>
            <p:nvPr/>
          </p:nvSpPr>
          <p:spPr>
            <a:xfrm>
              <a:off x="876300" y="4595494"/>
              <a:ext cx="1455839" cy="430887"/>
            </a:xfrm>
            <a:prstGeom prst="rect">
              <a:avLst/>
            </a:prstGeom>
          </p:spPr>
          <p:txBody>
            <a:bodyPr wrap="square" lIns="0" tIns="0" rIns="0" bIns="0" anchor="ctr">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2800" b="1" i="0" u="none" strike="noStrike" kern="1200" cap="none" spc="0" normalizeH="0" baseline="0" noProof="0" dirty="0">
                  <a:ln>
                    <a:noFill/>
                  </a:ln>
                  <a:solidFill>
                    <a:srgbClr val="1CADE4"/>
                  </a:solidFill>
                  <a:effectLst/>
                  <a:uLnTx/>
                  <a:uFillTx/>
                  <a:latin typeface="Roboto"/>
                  <a:ea typeface="+mn-ea"/>
                  <a:cs typeface="+mn-cs"/>
                </a:rPr>
                <a:t>01</a:t>
              </a:r>
            </a:p>
          </p:txBody>
        </p:sp>
        <p:sp>
          <p:nvSpPr>
            <p:cNvPr id="19" name="Rectangle 18">
              <a:extLst>
                <a:ext uri="{FF2B5EF4-FFF2-40B4-BE49-F238E27FC236}">
                  <a16:creationId xmlns:a16="http://schemas.microsoft.com/office/drawing/2014/main" id="{295B11ED-3578-4822-9D15-FC550280B74F}"/>
                </a:ext>
              </a:extLst>
            </p:cNvPr>
            <p:cNvSpPr/>
            <p:nvPr/>
          </p:nvSpPr>
          <p:spPr>
            <a:xfrm>
              <a:off x="2710697" y="4595494"/>
              <a:ext cx="1455839" cy="430887"/>
            </a:xfrm>
            <a:prstGeom prst="rect">
              <a:avLst/>
            </a:prstGeom>
          </p:spPr>
          <p:txBody>
            <a:bodyPr wrap="square" lIns="0" tIns="0" rIns="0" bIns="0" anchor="ctr">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2800" b="1" i="0" u="none" strike="noStrike" kern="1200" cap="none" spc="0" normalizeH="0" baseline="0" noProof="0" dirty="0">
                  <a:ln>
                    <a:noFill/>
                  </a:ln>
                  <a:solidFill>
                    <a:srgbClr val="1CADE4"/>
                  </a:solidFill>
                  <a:effectLst/>
                  <a:uLnTx/>
                  <a:uFillTx/>
                  <a:latin typeface="Roboto"/>
                  <a:ea typeface="+mn-ea"/>
                  <a:cs typeface="+mn-cs"/>
                </a:rPr>
                <a:t>02</a:t>
              </a:r>
            </a:p>
          </p:txBody>
        </p:sp>
        <p:sp>
          <p:nvSpPr>
            <p:cNvPr id="20" name="Rectangle 19">
              <a:extLst>
                <a:ext uri="{FF2B5EF4-FFF2-40B4-BE49-F238E27FC236}">
                  <a16:creationId xmlns:a16="http://schemas.microsoft.com/office/drawing/2014/main" id="{B1A5B6A4-F8F7-42DF-B217-94152E43F2AC}"/>
                </a:ext>
              </a:extLst>
            </p:cNvPr>
            <p:cNvSpPr/>
            <p:nvPr/>
          </p:nvSpPr>
          <p:spPr>
            <a:xfrm>
              <a:off x="4545094" y="4595494"/>
              <a:ext cx="1455839" cy="430887"/>
            </a:xfrm>
            <a:prstGeom prst="rect">
              <a:avLst/>
            </a:prstGeom>
          </p:spPr>
          <p:txBody>
            <a:bodyPr wrap="square" lIns="0" tIns="0" rIns="0" bIns="0" anchor="ctr">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2800" b="1" i="0" u="none" strike="noStrike" kern="1200" cap="none" spc="0" normalizeH="0" baseline="0" noProof="0" dirty="0">
                  <a:ln>
                    <a:noFill/>
                  </a:ln>
                  <a:solidFill>
                    <a:srgbClr val="1CADE4"/>
                  </a:solidFill>
                  <a:effectLst/>
                  <a:uLnTx/>
                  <a:uFillTx/>
                  <a:latin typeface="Roboto"/>
                  <a:ea typeface="+mn-ea"/>
                  <a:cs typeface="+mn-cs"/>
                </a:rPr>
                <a:t>03</a:t>
              </a:r>
            </a:p>
          </p:txBody>
        </p:sp>
      </p:grpSp>
      <p:sp>
        <p:nvSpPr>
          <p:cNvPr id="7" name="TextBox 6">
            <a:extLst>
              <a:ext uri="{FF2B5EF4-FFF2-40B4-BE49-F238E27FC236}">
                <a16:creationId xmlns:a16="http://schemas.microsoft.com/office/drawing/2014/main" id="{B7BA6A97-D553-F253-7967-951007250111}"/>
              </a:ext>
            </a:extLst>
          </p:cNvPr>
          <p:cNvSpPr txBox="1"/>
          <p:nvPr/>
        </p:nvSpPr>
        <p:spPr>
          <a:xfrm>
            <a:off x="6387306" y="4034670"/>
            <a:ext cx="3381794" cy="138499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solidFill>
                  <a:prstClr val="white"/>
                </a:solidFill>
                <a:latin typeface="Tw Cen MT" panose="020B0602020104020603" pitchFamily="34" charset="0"/>
              </a:rPr>
              <a:t>DECISION TREE TUNED WITH 8 FORWARD FEATURES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prstClr val="white"/>
                </a:solidFill>
                <a:latin typeface="Tw Cen MT" panose="020B0602020104020603" pitchFamily="34" charset="0"/>
              </a:rPr>
              <a:t>(varies across features)</a:t>
            </a:r>
          </a:p>
        </p:txBody>
      </p:sp>
      <p:sp>
        <p:nvSpPr>
          <p:cNvPr id="11" name="Title 37">
            <a:extLst>
              <a:ext uri="{FF2B5EF4-FFF2-40B4-BE49-F238E27FC236}">
                <a16:creationId xmlns:a16="http://schemas.microsoft.com/office/drawing/2014/main" id="{B2D4BE4B-6B89-B3E6-E1E8-C1BDC47A45A9}"/>
              </a:ext>
            </a:extLst>
          </p:cNvPr>
          <p:cNvSpPr txBox="1">
            <a:spLocks/>
          </p:cNvSpPr>
          <p:nvPr/>
        </p:nvSpPr>
        <p:spPr>
          <a:xfrm>
            <a:off x="1289049" y="213890"/>
            <a:ext cx="8416059" cy="6647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rgbClr val="1CADE4"/>
                </a:solidFill>
                <a:cs typeface="Segoe UI" panose="020B0502040204020203" pitchFamily="34" charset="0"/>
              </a:rPr>
              <a:t>MODELS CHOSEN</a:t>
            </a:r>
          </a:p>
        </p:txBody>
      </p:sp>
      <p:cxnSp>
        <p:nvCxnSpPr>
          <p:cNvPr id="18" name="Straight Connector 17">
            <a:extLst>
              <a:ext uri="{FF2B5EF4-FFF2-40B4-BE49-F238E27FC236}">
                <a16:creationId xmlns:a16="http://schemas.microsoft.com/office/drawing/2014/main" id="{0BC7C8ED-F9EB-F1AE-F0F2-DE245DC45FD3}"/>
              </a:ext>
            </a:extLst>
          </p:cNvPr>
          <p:cNvCxnSpPr>
            <a:cxnSpLocks/>
          </p:cNvCxnSpPr>
          <p:nvPr/>
        </p:nvCxnSpPr>
        <p:spPr>
          <a:xfrm>
            <a:off x="939800" y="0"/>
            <a:ext cx="0" cy="777240"/>
          </a:xfrm>
          <a:prstGeom prst="line">
            <a:avLst/>
          </a:prstGeom>
          <a:noFill/>
          <a:ln w="6350" cap="flat" cmpd="sng" algn="ctr">
            <a:solidFill>
              <a:srgbClr val="1CADE4"/>
            </a:solidFill>
            <a:prstDash val="solid"/>
            <a:miter lim="800000"/>
            <a:tailEnd type="oval"/>
          </a:ln>
          <a:effectLst/>
        </p:spPr>
      </p:cxnSp>
      <p:sp>
        <p:nvSpPr>
          <p:cNvPr id="22" name="Rectangle 21">
            <a:extLst>
              <a:ext uri="{FF2B5EF4-FFF2-40B4-BE49-F238E27FC236}">
                <a16:creationId xmlns:a16="http://schemas.microsoft.com/office/drawing/2014/main" id="{9A47F142-1EBE-2352-44B0-7DAB92D4DA3F}"/>
              </a:ext>
            </a:extLst>
          </p:cNvPr>
          <p:cNvSpPr/>
          <p:nvPr/>
        </p:nvSpPr>
        <p:spPr>
          <a:xfrm>
            <a:off x="10054356" y="124691"/>
            <a:ext cx="2137644" cy="901972"/>
          </a:xfrm>
          <a:prstGeom prst="rect">
            <a:avLst/>
          </a:prstGeom>
          <a:solidFill>
            <a:srgbClr val="1CAD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7C7382AE-E3F9-BC01-824A-4A384D9F0159}"/>
              </a:ext>
            </a:extLst>
          </p:cNvPr>
          <p:cNvGrpSpPr/>
          <p:nvPr/>
        </p:nvGrpSpPr>
        <p:grpSpPr>
          <a:xfrm>
            <a:off x="10132506" y="-36718"/>
            <a:ext cx="2235895" cy="1107996"/>
            <a:chOff x="9855703" y="-7710"/>
            <a:chExt cx="2235895" cy="1107996"/>
          </a:xfrm>
        </p:grpSpPr>
        <p:sp>
          <p:nvSpPr>
            <p:cNvPr id="26" name="TextBox 25">
              <a:extLst>
                <a:ext uri="{FF2B5EF4-FFF2-40B4-BE49-F238E27FC236}">
                  <a16:creationId xmlns:a16="http://schemas.microsoft.com/office/drawing/2014/main" id="{E21DA10D-F95B-8F7C-DD88-241A27A3A114}"/>
                </a:ext>
              </a:extLst>
            </p:cNvPr>
            <p:cNvSpPr txBox="1"/>
            <p:nvPr/>
          </p:nvSpPr>
          <p:spPr>
            <a:xfrm>
              <a:off x="9855703" y="-7710"/>
              <a:ext cx="1012975" cy="1107996"/>
            </a:xfrm>
            <a:prstGeom prst="rect">
              <a:avLst/>
            </a:prstGeom>
            <a:noFill/>
          </p:spPr>
          <p:txBody>
            <a:bodyPr wrap="square" rtlCol="0">
              <a:spAutoFit/>
            </a:bodyPr>
            <a:lstStyle/>
            <a:p>
              <a:r>
                <a:rPr lang="en-US" sz="6600" b="1" dirty="0">
                  <a:solidFill>
                    <a:schemeClr val="bg1"/>
                  </a:solidFill>
                  <a:latin typeface="Tw Cen MT" panose="020B0602020104020603" pitchFamily="34" charset="0"/>
                </a:rPr>
                <a:t>2</a:t>
              </a:r>
            </a:p>
          </p:txBody>
        </p:sp>
        <p:sp>
          <p:nvSpPr>
            <p:cNvPr id="27" name="TextBox 26">
              <a:extLst>
                <a:ext uri="{FF2B5EF4-FFF2-40B4-BE49-F238E27FC236}">
                  <a16:creationId xmlns:a16="http://schemas.microsoft.com/office/drawing/2014/main" id="{2FBB74BB-6EFA-8202-7D7D-8EB69F474D0D}"/>
                </a:ext>
              </a:extLst>
            </p:cNvPr>
            <p:cNvSpPr txBox="1"/>
            <p:nvPr/>
          </p:nvSpPr>
          <p:spPr>
            <a:xfrm>
              <a:off x="10343474" y="455911"/>
              <a:ext cx="1748124" cy="523220"/>
            </a:xfrm>
            <a:prstGeom prst="rect">
              <a:avLst/>
            </a:prstGeom>
            <a:noFill/>
          </p:spPr>
          <p:txBody>
            <a:bodyPr wrap="square" rtlCol="0">
              <a:spAutoFit/>
            </a:bodyPr>
            <a:lstStyle/>
            <a:p>
              <a:r>
                <a:rPr lang="en-US" sz="2800" b="1" dirty="0">
                  <a:latin typeface="Tw Cen MT" panose="020B0602020104020603" pitchFamily="34" charset="0"/>
                </a:rPr>
                <a:t>MODELS</a:t>
              </a:r>
            </a:p>
          </p:txBody>
        </p:sp>
      </p:grpSp>
      <p:sp>
        <p:nvSpPr>
          <p:cNvPr id="3" name="Rectangle 2">
            <a:extLst>
              <a:ext uri="{FF2B5EF4-FFF2-40B4-BE49-F238E27FC236}">
                <a16:creationId xmlns:a16="http://schemas.microsoft.com/office/drawing/2014/main" id="{030FEFB8-D726-A307-A7C6-1076EDE8CB1F}"/>
              </a:ext>
            </a:extLst>
          </p:cNvPr>
          <p:cNvSpPr/>
          <p:nvPr/>
        </p:nvSpPr>
        <p:spPr>
          <a:xfrm>
            <a:off x="884116" y="4970333"/>
            <a:ext cx="1556507" cy="11423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lang="en-US" sz="1400" b="1" dirty="0">
                <a:solidFill>
                  <a:prstClr val="black"/>
                </a:solidFill>
                <a:latin typeface="Tw Cen MT" panose="020B0602020104020603" pitchFamily="34" charset="0"/>
                <a:cs typeface="Segoe UI" panose="020B0502040204020203" pitchFamily="34" charset="0"/>
              </a:rPr>
              <a:t>Testing data</a:t>
            </a:r>
            <a:endParaRPr kumimoji="0" lang="en-US" sz="1400" b="1"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endParaRP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Accuracy score: 0.87</a:t>
            </a: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Precision score: 0.2</a:t>
            </a: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Recall score: 0.5</a:t>
            </a: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F1 score: 0.29</a:t>
            </a:r>
          </a:p>
        </p:txBody>
      </p:sp>
      <p:sp>
        <p:nvSpPr>
          <p:cNvPr id="4" name="Rectangle 3">
            <a:extLst>
              <a:ext uri="{FF2B5EF4-FFF2-40B4-BE49-F238E27FC236}">
                <a16:creationId xmlns:a16="http://schemas.microsoft.com/office/drawing/2014/main" id="{EF35865B-0D6F-CA38-91A7-AA7B614F1095}"/>
              </a:ext>
            </a:extLst>
          </p:cNvPr>
          <p:cNvSpPr/>
          <p:nvPr/>
        </p:nvSpPr>
        <p:spPr>
          <a:xfrm>
            <a:off x="2668178" y="4970333"/>
            <a:ext cx="1556507" cy="11423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lang="en-US" sz="1400" b="1" dirty="0">
                <a:solidFill>
                  <a:prstClr val="black"/>
                </a:solidFill>
                <a:latin typeface="Tw Cen MT" panose="020B0602020104020603" pitchFamily="34" charset="0"/>
                <a:cs typeface="Segoe UI" panose="020B0502040204020203" pitchFamily="34" charset="0"/>
              </a:rPr>
              <a:t>Training data</a:t>
            </a:r>
            <a:endParaRPr kumimoji="0" lang="en-US" sz="1400" b="1"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endParaRP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Accuracy score: </a:t>
            </a:r>
            <a:r>
              <a:rPr lang="en-US" sz="1400" dirty="0">
                <a:solidFill>
                  <a:prstClr val="black"/>
                </a:solidFill>
                <a:latin typeface="Tw Cen MT" panose="020B0602020104020603" pitchFamily="34" charset="0"/>
                <a:cs typeface="Segoe UI" panose="020B0502040204020203" pitchFamily="34" charset="0"/>
              </a:rPr>
              <a:t>1.0</a:t>
            </a:r>
            <a:endPar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endParaRP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Precision score: </a:t>
            </a:r>
            <a:r>
              <a:rPr lang="en-US" sz="1400" dirty="0">
                <a:solidFill>
                  <a:prstClr val="black"/>
                </a:solidFill>
                <a:latin typeface="Tw Cen MT" panose="020B0602020104020603" pitchFamily="34" charset="0"/>
                <a:cs typeface="Segoe UI" panose="020B0502040204020203" pitchFamily="34" charset="0"/>
              </a:rPr>
              <a:t>1.0</a:t>
            </a:r>
            <a:endPar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endParaRP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Recall score: </a:t>
            </a:r>
            <a:r>
              <a:rPr lang="en-US" sz="1400" dirty="0">
                <a:solidFill>
                  <a:prstClr val="black"/>
                </a:solidFill>
                <a:latin typeface="Tw Cen MT" panose="020B0602020104020603" pitchFamily="34" charset="0"/>
                <a:cs typeface="Segoe UI" panose="020B0502040204020203" pitchFamily="34" charset="0"/>
              </a:rPr>
              <a:t>1.0</a:t>
            </a:r>
            <a:endPar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endParaRPr>
          </a:p>
          <a:p>
            <a:pPr marL="0" marR="0" lvl="0" indent="0" algn="l" defTabSz="914400" rtl="0" eaLnBrk="1" fontAlgn="auto" latinLnBrk="0" hangingPunct="1">
              <a:lnSpc>
                <a:spcPts val="8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F1 score: </a:t>
            </a:r>
            <a:r>
              <a:rPr lang="en-US" sz="1400" dirty="0">
                <a:solidFill>
                  <a:prstClr val="black"/>
                </a:solidFill>
                <a:latin typeface="Tw Cen MT" panose="020B0602020104020603" pitchFamily="34" charset="0"/>
                <a:cs typeface="Segoe UI" panose="020B0502040204020203" pitchFamily="34" charset="0"/>
              </a:rPr>
              <a:t>1.0</a:t>
            </a:r>
            <a:endParaRPr kumimoji="0" lang="en-US" sz="1400" b="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endParaRPr>
          </a:p>
        </p:txBody>
      </p:sp>
      <p:sp>
        <p:nvSpPr>
          <p:cNvPr id="15" name="Rectangle 14">
            <a:extLst>
              <a:ext uri="{FF2B5EF4-FFF2-40B4-BE49-F238E27FC236}">
                <a16:creationId xmlns:a16="http://schemas.microsoft.com/office/drawing/2014/main" id="{8C66CECC-6DA8-9927-727D-E4F55610E082}"/>
              </a:ext>
            </a:extLst>
          </p:cNvPr>
          <p:cNvSpPr/>
          <p:nvPr/>
        </p:nvSpPr>
        <p:spPr>
          <a:xfrm>
            <a:off x="4476357" y="4832323"/>
            <a:ext cx="1683393"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spcBef>
                <a:spcPts val="0"/>
              </a:spcBef>
              <a:spcAft>
                <a:spcPts val="1200"/>
              </a:spcAft>
              <a:buClr>
                <a:srgbClr val="EA6C58"/>
              </a:buClr>
              <a:buSzTx/>
              <a:buFontTx/>
              <a:buNone/>
              <a:tabLst/>
              <a:defRPr/>
            </a:pPr>
            <a:r>
              <a:rPr kumimoji="0" lang="en-US" sz="1400" i="0" u="none" strike="noStrike" kern="1200" cap="none" spc="0" normalizeH="0" baseline="0" noProof="0" dirty="0">
                <a:ln>
                  <a:noFill/>
                </a:ln>
                <a:solidFill>
                  <a:prstClr val="black"/>
                </a:solidFill>
                <a:effectLst/>
                <a:uLnTx/>
                <a:uFillTx/>
                <a:latin typeface="Tw Cen MT" panose="020B0602020104020603" pitchFamily="34" charset="0"/>
                <a:ea typeface="+mn-ea"/>
                <a:cs typeface="Segoe UI" panose="020B0502040204020203" pitchFamily="34" charset="0"/>
              </a:rPr>
              <a:t>Hyperparameters used are N Estimators =155</a:t>
            </a:r>
          </a:p>
        </p:txBody>
      </p:sp>
    </p:spTree>
    <p:extLst>
      <p:ext uri="{BB962C8B-B14F-4D97-AF65-F5344CB8AC3E}">
        <p14:creationId xmlns:p14="http://schemas.microsoft.com/office/powerpoint/2010/main" val="26294145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ight Triangle 1">
            <a:extLst>
              <a:ext uri="{FF2B5EF4-FFF2-40B4-BE49-F238E27FC236}">
                <a16:creationId xmlns:a16="http://schemas.microsoft.com/office/drawing/2014/main" id="{7917ABE9-D075-403C-968C-723EBBF2CC5F}"/>
              </a:ext>
            </a:extLst>
          </p:cNvPr>
          <p:cNvSpPr/>
          <p:nvPr/>
        </p:nvSpPr>
        <p:spPr>
          <a:xfrm>
            <a:off x="0" y="5918200"/>
            <a:ext cx="939800" cy="939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2A6E1DF-7F08-4404-9405-32DC424B1E06}"/>
              </a:ext>
            </a:extLst>
          </p:cNvPr>
          <p:cNvSpPr/>
          <p:nvPr/>
        </p:nvSpPr>
        <p:spPr>
          <a:xfrm>
            <a:off x="12052300" y="0"/>
            <a:ext cx="1397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5" name="Table 11">
            <a:extLst>
              <a:ext uri="{FF2B5EF4-FFF2-40B4-BE49-F238E27FC236}">
                <a16:creationId xmlns:a16="http://schemas.microsoft.com/office/drawing/2014/main" id="{B650372D-AB84-B862-8C6C-F229FDF61DE7}"/>
              </a:ext>
            </a:extLst>
          </p:cNvPr>
          <p:cNvGraphicFramePr>
            <a:graphicFrameLocks noGrp="1"/>
          </p:cNvGraphicFramePr>
          <p:nvPr>
            <p:extLst>
              <p:ext uri="{D42A27DB-BD31-4B8C-83A1-F6EECF244321}">
                <p14:modId xmlns:p14="http://schemas.microsoft.com/office/powerpoint/2010/main" val="22263551"/>
              </p:ext>
            </p:extLst>
          </p:nvPr>
        </p:nvGraphicFramePr>
        <p:xfrm>
          <a:off x="1485899" y="3063239"/>
          <a:ext cx="3797298" cy="1112520"/>
        </p:xfrm>
        <a:graphic>
          <a:graphicData uri="http://schemas.openxmlformats.org/drawingml/2006/table">
            <a:tbl>
              <a:tblPr firstRow="1" bandRow="1">
                <a:tableStyleId>{5C22544A-7EE6-4342-B048-85BDC9FD1C3A}</a:tableStyleId>
              </a:tblPr>
              <a:tblGrid>
                <a:gridCol w="1265766">
                  <a:extLst>
                    <a:ext uri="{9D8B030D-6E8A-4147-A177-3AD203B41FA5}">
                      <a16:colId xmlns:a16="http://schemas.microsoft.com/office/drawing/2014/main" val="1907644177"/>
                    </a:ext>
                  </a:extLst>
                </a:gridCol>
                <a:gridCol w="1265766">
                  <a:extLst>
                    <a:ext uri="{9D8B030D-6E8A-4147-A177-3AD203B41FA5}">
                      <a16:colId xmlns:a16="http://schemas.microsoft.com/office/drawing/2014/main" val="2417220339"/>
                    </a:ext>
                  </a:extLst>
                </a:gridCol>
                <a:gridCol w="1265766">
                  <a:extLst>
                    <a:ext uri="{9D8B030D-6E8A-4147-A177-3AD203B41FA5}">
                      <a16:colId xmlns:a16="http://schemas.microsoft.com/office/drawing/2014/main" val="4074833235"/>
                    </a:ext>
                  </a:extLst>
                </a:gridCol>
              </a:tblGrid>
              <a:tr h="370840">
                <a:tc>
                  <a:txBody>
                    <a:bodyPr/>
                    <a:lstStyle/>
                    <a:p>
                      <a:endParaRPr lang="en-US" dirty="0">
                        <a:latin typeface="Tw Cen MT" panose="020B0602020104020603"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r>
                        <a:rPr lang="en-US" dirty="0">
                          <a:latin typeface="Tw Cen MT" panose="020B0602020104020603" pitchFamily="34" charset="0"/>
                        </a:rPr>
                        <a:t>pred: 0</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dirty="0">
                          <a:latin typeface="Tw Cen MT" panose="020B0602020104020603" pitchFamily="34" charset="0"/>
                        </a:rPr>
                        <a:t>pred: 1</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756289770"/>
                  </a:ext>
                </a:extLst>
              </a:tr>
              <a:tr h="370840">
                <a:tc>
                  <a:txBody>
                    <a:bodyPr/>
                    <a:lstStyle/>
                    <a:p>
                      <a:r>
                        <a:rPr lang="en-US" dirty="0">
                          <a:latin typeface="Tw Cen MT" panose="020B0602020104020603" pitchFamily="34" charset="0"/>
                        </a:rPr>
                        <a:t>Actual: 0</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32</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4</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1082877332"/>
                  </a:ext>
                </a:extLst>
              </a:tr>
              <a:tr h="370840">
                <a:tc>
                  <a:txBody>
                    <a:bodyPr/>
                    <a:lstStyle/>
                    <a:p>
                      <a:r>
                        <a:rPr lang="en-US" dirty="0">
                          <a:latin typeface="Tw Cen MT" panose="020B0602020104020603" pitchFamily="34" charset="0"/>
                        </a:rPr>
                        <a:t>Actual: 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3133228368"/>
                  </a:ext>
                </a:extLst>
              </a:tr>
            </a:tbl>
          </a:graphicData>
        </a:graphic>
      </p:graphicFrame>
      <p:graphicFrame>
        <p:nvGraphicFramePr>
          <p:cNvPr id="26" name="Table 11">
            <a:extLst>
              <a:ext uri="{FF2B5EF4-FFF2-40B4-BE49-F238E27FC236}">
                <a16:creationId xmlns:a16="http://schemas.microsoft.com/office/drawing/2014/main" id="{8E610052-79F8-795E-D6F6-84FB10C5BF92}"/>
              </a:ext>
            </a:extLst>
          </p:cNvPr>
          <p:cNvGraphicFramePr>
            <a:graphicFrameLocks noGrp="1"/>
          </p:cNvGraphicFramePr>
          <p:nvPr>
            <p:extLst>
              <p:ext uri="{D42A27DB-BD31-4B8C-83A1-F6EECF244321}">
                <p14:modId xmlns:p14="http://schemas.microsoft.com/office/powerpoint/2010/main" val="1459387328"/>
              </p:ext>
            </p:extLst>
          </p:nvPr>
        </p:nvGraphicFramePr>
        <p:xfrm>
          <a:off x="1485899" y="4922912"/>
          <a:ext cx="3797298" cy="1112520"/>
        </p:xfrm>
        <a:graphic>
          <a:graphicData uri="http://schemas.openxmlformats.org/drawingml/2006/table">
            <a:tbl>
              <a:tblPr firstRow="1" bandRow="1">
                <a:tableStyleId>{5C22544A-7EE6-4342-B048-85BDC9FD1C3A}</a:tableStyleId>
              </a:tblPr>
              <a:tblGrid>
                <a:gridCol w="1265766">
                  <a:extLst>
                    <a:ext uri="{9D8B030D-6E8A-4147-A177-3AD203B41FA5}">
                      <a16:colId xmlns:a16="http://schemas.microsoft.com/office/drawing/2014/main" val="1907644177"/>
                    </a:ext>
                  </a:extLst>
                </a:gridCol>
                <a:gridCol w="1265766">
                  <a:extLst>
                    <a:ext uri="{9D8B030D-6E8A-4147-A177-3AD203B41FA5}">
                      <a16:colId xmlns:a16="http://schemas.microsoft.com/office/drawing/2014/main" val="2417220339"/>
                    </a:ext>
                  </a:extLst>
                </a:gridCol>
                <a:gridCol w="1265766">
                  <a:extLst>
                    <a:ext uri="{9D8B030D-6E8A-4147-A177-3AD203B41FA5}">
                      <a16:colId xmlns:a16="http://schemas.microsoft.com/office/drawing/2014/main" val="4074833235"/>
                    </a:ext>
                  </a:extLst>
                </a:gridCol>
              </a:tblGrid>
              <a:tr h="370840">
                <a:tc>
                  <a:txBody>
                    <a:bodyPr/>
                    <a:lstStyle/>
                    <a:p>
                      <a:endParaRPr lang="en-US" dirty="0">
                        <a:latin typeface="Tw Cen MT" panose="020B0602020104020603"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r>
                        <a:rPr lang="en-US" dirty="0">
                          <a:latin typeface="Tw Cen MT" panose="020B0602020104020603" pitchFamily="34" charset="0"/>
                        </a:rPr>
                        <a:t>pred: 0</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dirty="0">
                          <a:latin typeface="Tw Cen MT" panose="020B0602020104020603" pitchFamily="34" charset="0"/>
                        </a:rPr>
                        <a:t>pred: 1</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756289770"/>
                  </a:ext>
                </a:extLst>
              </a:tr>
              <a:tr h="370840">
                <a:tc>
                  <a:txBody>
                    <a:bodyPr/>
                    <a:lstStyle/>
                    <a:p>
                      <a:r>
                        <a:rPr lang="en-US" dirty="0">
                          <a:latin typeface="Tw Cen MT" panose="020B0602020104020603" pitchFamily="34" charset="0"/>
                        </a:rPr>
                        <a:t>Actual: 0</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77</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0</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1082877332"/>
                  </a:ext>
                </a:extLst>
              </a:tr>
              <a:tr h="370840">
                <a:tc>
                  <a:txBody>
                    <a:bodyPr/>
                    <a:lstStyle/>
                    <a:p>
                      <a:r>
                        <a:rPr lang="en-US" dirty="0">
                          <a:latin typeface="Tw Cen MT" panose="020B0602020104020603" pitchFamily="34" charset="0"/>
                        </a:rPr>
                        <a:t>Actual: 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0</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10</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3133228368"/>
                  </a:ext>
                </a:extLst>
              </a:tr>
            </a:tbl>
          </a:graphicData>
        </a:graphic>
      </p:graphicFrame>
      <p:graphicFrame>
        <p:nvGraphicFramePr>
          <p:cNvPr id="27" name="Table 11">
            <a:extLst>
              <a:ext uri="{FF2B5EF4-FFF2-40B4-BE49-F238E27FC236}">
                <a16:creationId xmlns:a16="http://schemas.microsoft.com/office/drawing/2014/main" id="{A198FE61-176D-5FF5-35DD-2153CB39B156}"/>
              </a:ext>
            </a:extLst>
          </p:cNvPr>
          <p:cNvGraphicFramePr>
            <a:graphicFrameLocks noGrp="1"/>
          </p:cNvGraphicFramePr>
          <p:nvPr>
            <p:extLst>
              <p:ext uri="{D42A27DB-BD31-4B8C-83A1-F6EECF244321}">
                <p14:modId xmlns:p14="http://schemas.microsoft.com/office/powerpoint/2010/main" val="204515850"/>
              </p:ext>
            </p:extLst>
          </p:nvPr>
        </p:nvGraphicFramePr>
        <p:xfrm>
          <a:off x="6815991" y="3063239"/>
          <a:ext cx="3797298" cy="1112520"/>
        </p:xfrm>
        <a:graphic>
          <a:graphicData uri="http://schemas.openxmlformats.org/drawingml/2006/table">
            <a:tbl>
              <a:tblPr firstRow="1" bandRow="1">
                <a:tableStyleId>{5C22544A-7EE6-4342-B048-85BDC9FD1C3A}</a:tableStyleId>
              </a:tblPr>
              <a:tblGrid>
                <a:gridCol w="1265766">
                  <a:extLst>
                    <a:ext uri="{9D8B030D-6E8A-4147-A177-3AD203B41FA5}">
                      <a16:colId xmlns:a16="http://schemas.microsoft.com/office/drawing/2014/main" val="1907644177"/>
                    </a:ext>
                  </a:extLst>
                </a:gridCol>
                <a:gridCol w="1265766">
                  <a:extLst>
                    <a:ext uri="{9D8B030D-6E8A-4147-A177-3AD203B41FA5}">
                      <a16:colId xmlns:a16="http://schemas.microsoft.com/office/drawing/2014/main" val="2417220339"/>
                    </a:ext>
                  </a:extLst>
                </a:gridCol>
                <a:gridCol w="1265766">
                  <a:extLst>
                    <a:ext uri="{9D8B030D-6E8A-4147-A177-3AD203B41FA5}">
                      <a16:colId xmlns:a16="http://schemas.microsoft.com/office/drawing/2014/main" val="4074833235"/>
                    </a:ext>
                  </a:extLst>
                </a:gridCol>
              </a:tblGrid>
              <a:tr h="370840">
                <a:tc>
                  <a:txBody>
                    <a:bodyPr/>
                    <a:lstStyle/>
                    <a:p>
                      <a:endParaRPr lang="en-US" dirty="0">
                        <a:latin typeface="Tw Cen MT" panose="020B0602020104020603"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r>
                        <a:rPr lang="en-US" dirty="0">
                          <a:latin typeface="Tw Cen MT" panose="020B0602020104020603" pitchFamily="34" charset="0"/>
                        </a:rPr>
                        <a:t>pred: 0</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dirty="0">
                          <a:latin typeface="Tw Cen MT" panose="020B0602020104020603" pitchFamily="34" charset="0"/>
                        </a:rPr>
                        <a:t>pred: 1</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756289770"/>
                  </a:ext>
                </a:extLst>
              </a:tr>
              <a:tr h="370840">
                <a:tc>
                  <a:txBody>
                    <a:bodyPr/>
                    <a:lstStyle/>
                    <a:p>
                      <a:r>
                        <a:rPr lang="en-US" dirty="0">
                          <a:latin typeface="Tw Cen MT" panose="020B0602020104020603" pitchFamily="34" charset="0"/>
                        </a:rPr>
                        <a:t>Actual: 0</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32</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4</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1082877332"/>
                  </a:ext>
                </a:extLst>
              </a:tr>
              <a:tr h="370840">
                <a:tc>
                  <a:txBody>
                    <a:bodyPr/>
                    <a:lstStyle/>
                    <a:p>
                      <a:r>
                        <a:rPr lang="en-US" dirty="0">
                          <a:latin typeface="Tw Cen MT" panose="020B0602020104020603" pitchFamily="34" charset="0"/>
                        </a:rPr>
                        <a:t>Actual: 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3133228368"/>
                  </a:ext>
                </a:extLst>
              </a:tr>
            </a:tbl>
          </a:graphicData>
        </a:graphic>
      </p:graphicFrame>
      <p:graphicFrame>
        <p:nvGraphicFramePr>
          <p:cNvPr id="28" name="Table 11">
            <a:extLst>
              <a:ext uri="{FF2B5EF4-FFF2-40B4-BE49-F238E27FC236}">
                <a16:creationId xmlns:a16="http://schemas.microsoft.com/office/drawing/2014/main" id="{A4EAF5E1-0430-7018-8BD0-4454EC74F2A0}"/>
              </a:ext>
            </a:extLst>
          </p:cNvPr>
          <p:cNvGraphicFramePr>
            <a:graphicFrameLocks noGrp="1"/>
          </p:cNvGraphicFramePr>
          <p:nvPr>
            <p:extLst>
              <p:ext uri="{D42A27DB-BD31-4B8C-83A1-F6EECF244321}">
                <p14:modId xmlns:p14="http://schemas.microsoft.com/office/powerpoint/2010/main" val="2217050893"/>
              </p:ext>
            </p:extLst>
          </p:nvPr>
        </p:nvGraphicFramePr>
        <p:xfrm>
          <a:off x="6815991" y="4922912"/>
          <a:ext cx="3797298" cy="1112520"/>
        </p:xfrm>
        <a:graphic>
          <a:graphicData uri="http://schemas.openxmlformats.org/drawingml/2006/table">
            <a:tbl>
              <a:tblPr firstRow="1" bandRow="1">
                <a:tableStyleId>{5C22544A-7EE6-4342-B048-85BDC9FD1C3A}</a:tableStyleId>
              </a:tblPr>
              <a:tblGrid>
                <a:gridCol w="1265766">
                  <a:extLst>
                    <a:ext uri="{9D8B030D-6E8A-4147-A177-3AD203B41FA5}">
                      <a16:colId xmlns:a16="http://schemas.microsoft.com/office/drawing/2014/main" val="1907644177"/>
                    </a:ext>
                  </a:extLst>
                </a:gridCol>
                <a:gridCol w="1265766">
                  <a:extLst>
                    <a:ext uri="{9D8B030D-6E8A-4147-A177-3AD203B41FA5}">
                      <a16:colId xmlns:a16="http://schemas.microsoft.com/office/drawing/2014/main" val="2417220339"/>
                    </a:ext>
                  </a:extLst>
                </a:gridCol>
                <a:gridCol w="1265766">
                  <a:extLst>
                    <a:ext uri="{9D8B030D-6E8A-4147-A177-3AD203B41FA5}">
                      <a16:colId xmlns:a16="http://schemas.microsoft.com/office/drawing/2014/main" val="4074833235"/>
                    </a:ext>
                  </a:extLst>
                </a:gridCol>
              </a:tblGrid>
              <a:tr h="370840">
                <a:tc>
                  <a:txBody>
                    <a:bodyPr/>
                    <a:lstStyle/>
                    <a:p>
                      <a:endParaRPr lang="en-US" dirty="0">
                        <a:latin typeface="Tw Cen MT" panose="020B0602020104020603"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r>
                        <a:rPr lang="en-US" dirty="0">
                          <a:latin typeface="Tw Cen MT" panose="020B0602020104020603" pitchFamily="34" charset="0"/>
                        </a:rPr>
                        <a:t>pred: 0</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dirty="0">
                          <a:latin typeface="Tw Cen MT" panose="020B0602020104020603" pitchFamily="34" charset="0"/>
                        </a:rPr>
                        <a:t>pred: 1</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756289770"/>
                  </a:ext>
                </a:extLst>
              </a:tr>
              <a:tr h="370840">
                <a:tc>
                  <a:txBody>
                    <a:bodyPr/>
                    <a:lstStyle/>
                    <a:p>
                      <a:r>
                        <a:rPr lang="en-US" dirty="0">
                          <a:latin typeface="Tw Cen MT" panose="020B0602020104020603" pitchFamily="34" charset="0"/>
                        </a:rPr>
                        <a:t>Actual: 0</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74</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3</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1082877332"/>
                  </a:ext>
                </a:extLst>
              </a:tr>
              <a:tr h="370840">
                <a:tc>
                  <a:txBody>
                    <a:bodyPr/>
                    <a:lstStyle/>
                    <a:p>
                      <a:r>
                        <a:rPr lang="en-US" dirty="0">
                          <a:latin typeface="Tw Cen MT" panose="020B0602020104020603" pitchFamily="34" charset="0"/>
                        </a:rPr>
                        <a:t>Actual: 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3</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7</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3133228368"/>
                  </a:ext>
                </a:extLst>
              </a:tr>
            </a:tbl>
          </a:graphicData>
        </a:graphic>
      </p:graphicFrame>
      <p:sp>
        <p:nvSpPr>
          <p:cNvPr id="29" name="TextBox 28">
            <a:extLst>
              <a:ext uri="{FF2B5EF4-FFF2-40B4-BE49-F238E27FC236}">
                <a16:creationId xmlns:a16="http://schemas.microsoft.com/office/drawing/2014/main" id="{5ED00B14-9245-F920-F454-CCFCD3C6E84D}"/>
              </a:ext>
            </a:extLst>
          </p:cNvPr>
          <p:cNvSpPr txBox="1"/>
          <p:nvPr/>
        </p:nvSpPr>
        <p:spPr>
          <a:xfrm>
            <a:off x="2743197" y="2685699"/>
            <a:ext cx="2540000" cy="369332"/>
          </a:xfrm>
          <a:prstGeom prst="rect">
            <a:avLst/>
          </a:prstGeom>
          <a:noFill/>
        </p:spPr>
        <p:txBody>
          <a:bodyPr wrap="square" rtlCol="0">
            <a:spAutoFit/>
          </a:bodyPr>
          <a:lstStyle/>
          <a:p>
            <a:pPr algn="r"/>
            <a:r>
              <a:rPr lang="en-US" b="1" dirty="0">
                <a:solidFill>
                  <a:srgbClr val="2AB0E6"/>
                </a:solidFill>
                <a:latin typeface="Tw Cen MT" panose="020B0602020104020603" pitchFamily="34" charset="0"/>
              </a:rPr>
              <a:t>TESTING DATA</a:t>
            </a:r>
          </a:p>
        </p:txBody>
      </p:sp>
      <p:sp>
        <p:nvSpPr>
          <p:cNvPr id="30" name="TextBox 29">
            <a:extLst>
              <a:ext uri="{FF2B5EF4-FFF2-40B4-BE49-F238E27FC236}">
                <a16:creationId xmlns:a16="http://schemas.microsoft.com/office/drawing/2014/main" id="{5F514DDC-81A3-8077-9D45-8BE3F4166F9A}"/>
              </a:ext>
            </a:extLst>
          </p:cNvPr>
          <p:cNvSpPr txBox="1"/>
          <p:nvPr/>
        </p:nvSpPr>
        <p:spPr>
          <a:xfrm>
            <a:off x="8073289" y="2685699"/>
            <a:ext cx="2540000" cy="369332"/>
          </a:xfrm>
          <a:prstGeom prst="rect">
            <a:avLst/>
          </a:prstGeom>
          <a:noFill/>
        </p:spPr>
        <p:txBody>
          <a:bodyPr wrap="square" rtlCol="0">
            <a:spAutoFit/>
          </a:bodyPr>
          <a:lstStyle/>
          <a:p>
            <a:pPr algn="r"/>
            <a:r>
              <a:rPr lang="en-US" b="1" dirty="0">
                <a:solidFill>
                  <a:srgbClr val="2AB0E6"/>
                </a:solidFill>
                <a:latin typeface="Tw Cen MT" panose="020B0602020104020603" pitchFamily="34" charset="0"/>
              </a:rPr>
              <a:t>TESTING DATA</a:t>
            </a:r>
          </a:p>
        </p:txBody>
      </p:sp>
      <p:sp>
        <p:nvSpPr>
          <p:cNvPr id="31" name="TextBox 30">
            <a:extLst>
              <a:ext uri="{FF2B5EF4-FFF2-40B4-BE49-F238E27FC236}">
                <a16:creationId xmlns:a16="http://schemas.microsoft.com/office/drawing/2014/main" id="{0C871A70-2591-3EEE-FF81-A4FFFEBC072C}"/>
              </a:ext>
            </a:extLst>
          </p:cNvPr>
          <p:cNvSpPr txBox="1"/>
          <p:nvPr/>
        </p:nvSpPr>
        <p:spPr>
          <a:xfrm>
            <a:off x="2743197" y="4553580"/>
            <a:ext cx="2540000" cy="369332"/>
          </a:xfrm>
          <a:prstGeom prst="rect">
            <a:avLst/>
          </a:prstGeom>
          <a:noFill/>
        </p:spPr>
        <p:txBody>
          <a:bodyPr wrap="square" rtlCol="0">
            <a:spAutoFit/>
          </a:bodyPr>
          <a:lstStyle/>
          <a:p>
            <a:pPr algn="r"/>
            <a:r>
              <a:rPr lang="en-US" b="1" dirty="0">
                <a:solidFill>
                  <a:srgbClr val="2AB0E6"/>
                </a:solidFill>
                <a:latin typeface="Tw Cen MT" panose="020B0602020104020603" pitchFamily="34" charset="0"/>
              </a:rPr>
              <a:t>TRAINING DATA</a:t>
            </a:r>
          </a:p>
        </p:txBody>
      </p:sp>
      <p:sp>
        <p:nvSpPr>
          <p:cNvPr id="32" name="TextBox 31">
            <a:extLst>
              <a:ext uri="{FF2B5EF4-FFF2-40B4-BE49-F238E27FC236}">
                <a16:creationId xmlns:a16="http://schemas.microsoft.com/office/drawing/2014/main" id="{354D41C4-1BAE-ABBE-E19C-80C3466BD71C}"/>
              </a:ext>
            </a:extLst>
          </p:cNvPr>
          <p:cNvSpPr txBox="1"/>
          <p:nvPr/>
        </p:nvSpPr>
        <p:spPr>
          <a:xfrm>
            <a:off x="8073289" y="4553580"/>
            <a:ext cx="2540000" cy="369332"/>
          </a:xfrm>
          <a:prstGeom prst="rect">
            <a:avLst/>
          </a:prstGeom>
          <a:noFill/>
        </p:spPr>
        <p:txBody>
          <a:bodyPr wrap="square" rtlCol="0">
            <a:spAutoFit/>
          </a:bodyPr>
          <a:lstStyle/>
          <a:p>
            <a:pPr algn="r"/>
            <a:r>
              <a:rPr lang="en-US" b="1" dirty="0">
                <a:solidFill>
                  <a:srgbClr val="2AB0E6"/>
                </a:solidFill>
                <a:latin typeface="Tw Cen MT" panose="020B0602020104020603" pitchFamily="34" charset="0"/>
              </a:rPr>
              <a:t>TRAINING DATA</a:t>
            </a:r>
          </a:p>
        </p:txBody>
      </p:sp>
      <p:grpSp>
        <p:nvGrpSpPr>
          <p:cNvPr id="33" name="Group 32">
            <a:extLst>
              <a:ext uri="{FF2B5EF4-FFF2-40B4-BE49-F238E27FC236}">
                <a16:creationId xmlns:a16="http://schemas.microsoft.com/office/drawing/2014/main" id="{98F41087-5733-E49A-2A27-A339D6708A6D}"/>
              </a:ext>
            </a:extLst>
          </p:cNvPr>
          <p:cNvGrpSpPr/>
          <p:nvPr/>
        </p:nvGrpSpPr>
        <p:grpSpPr>
          <a:xfrm>
            <a:off x="2551844" y="1783611"/>
            <a:ext cx="2378992" cy="775338"/>
            <a:chOff x="0" y="209705"/>
            <a:chExt cx="2895629" cy="943716"/>
          </a:xfrm>
        </p:grpSpPr>
        <p:grpSp>
          <p:nvGrpSpPr>
            <p:cNvPr id="34" name="Group 33">
              <a:extLst>
                <a:ext uri="{FF2B5EF4-FFF2-40B4-BE49-F238E27FC236}">
                  <a16:creationId xmlns:a16="http://schemas.microsoft.com/office/drawing/2014/main" id="{2AF2DFA6-DB7A-9BB2-FF00-3EC6588EBBC3}"/>
                </a:ext>
              </a:extLst>
            </p:cNvPr>
            <p:cNvGrpSpPr/>
            <p:nvPr/>
          </p:nvGrpSpPr>
          <p:grpSpPr>
            <a:xfrm>
              <a:off x="0" y="209705"/>
              <a:ext cx="2895629" cy="943716"/>
              <a:chOff x="116517" y="5914284"/>
              <a:chExt cx="2895629" cy="943716"/>
            </a:xfrm>
          </p:grpSpPr>
          <p:sp>
            <p:nvSpPr>
              <p:cNvPr id="39" name="Rounded Rectangle 14">
                <a:extLst>
                  <a:ext uri="{FF2B5EF4-FFF2-40B4-BE49-F238E27FC236}">
                    <a16:creationId xmlns:a16="http://schemas.microsoft.com/office/drawing/2014/main" id="{B34476EF-645A-492A-667C-3B43C0CE66DA}"/>
                  </a:ext>
                </a:extLst>
              </p:cNvPr>
              <p:cNvSpPr/>
              <p:nvPr/>
            </p:nvSpPr>
            <p:spPr>
              <a:xfrm>
                <a:off x="116517" y="5914284"/>
                <a:ext cx="2895629" cy="943716"/>
              </a:xfrm>
              <a:prstGeom prst="roundRect">
                <a:avLst>
                  <a:gd name="adj" fmla="val 41801"/>
                </a:avLst>
              </a:prstGeom>
              <a:solidFill>
                <a:srgbClr val="1482A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40" name="Rounded Rectangle 14">
                <a:extLst>
                  <a:ext uri="{FF2B5EF4-FFF2-40B4-BE49-F238E27FC236}">
                    <a16:creationId xmlns:a16="http://schemas.microsoft.com/office/drawing/2014/main" id="{0BD5E147-BE5A-A9A5-FBB0-0C1AA631FEC0}"/>
                  </a:ext>
                </a:extLst>
              </p:cNvPr>
              <p:cNvSpPr/>
              <p:nvPr/>
            </p:nvSpPr>
            <p:spPr>
              <a:xfrm>
                <a:off x="116517" y="5914284"/>
                <a:ext cx="2895629" cy="777353"/>
              </a:xfrm>
              <a:prstGeom prst="roundRect">
                <a:avLst>
                  <a:gd name="adj" fmla="val 50000"/>
                </a:avLst>
              </a:prstGeom>
              <a:solidFill>
                <a:srgbClr val="1CADE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35" name="TextBox 34">
              <a:extLst>
                <a:ext uri="{FF2B5EF4-FFF2-40B4-BE49-F238E27FC236}">
                  <a16:creationId xmlns:a16="http://schemas.microsoft.com/office/drawing/2014/main" id="{E7CBB8AD-FE5F-2EA9-46E2-31B571796FB1}"/>
                </a:ext>
              </a:extLst>
            </p:cNvPr>
            <p:cNvSpPr txBox="1"/>
            <p:nvPr/>
          </p:nvSpPr>
          <p:spPr>
            <a:xfrm>
              <a:off x="353997" y="398287"/>
              <a:ext cx="2187635" cy="337154"/>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Tw Cen MT" panose="020B0602020104020603" pitchFamily="34" charset="0"/>
                </a:rPr>
                <a:t>RFC</a:t>
              </a:r>
            </a:p>
          </p:txBody>
        </p:sp>
      </p:grpSp>
      <p:grpSp>
        <p:nvGrpSpPr>
          <p:cNvPr id="42" name="Group 41">
            <a:extLst>
              <a:ext uri="{FF2B5EF4-FFF2-40B4-BE49-F238E27FC236}">
                <a16:creationId xmlns:a16="http://schemas.microsoft.com/office/drawing/2014/main" id="{24E1DBD4-A353-F08F-204C-1EC41183E424}"/>
              </a:ext>
            </a:extLst>
          </p:cNvPr>
          <p:cNvGrpSpPr/>
          <p:nvPr/>
        </p:nvGrpSpPr>
        <p:grpSpPr>
          <a:xfrm>
            <a:off x="7793703" y="1783612"/>
            <a:ext cx="2378992" cy="775338"/>
            <a:chOff x="0" y="209705"/>
            <a:chExt cx="2895629" cy="943716"/>
          </a:xfrm>
        </p:grpSpPr>
        <p:grpSp>
          <p:nvGrpSpPr>
            <p:cNvPr id="43" name="Group 42">
              <a:extLst>
                <a:ext uri="{FF2B5EF4-FFF2-40B4-BE49-F238E27FC236}">
                  <a16:creationId xmlns:a16="http://schemas.microsoft.com/office/drawing/2014/main" id="{D8B41BDC-19E0-ACE8-3D2E-0BFEEB42D78A}"/>
                </a:ext>
              </a:extLst>
            </p:cNvPr>
            <p:cNvGrpSpPr/>
            <p:nvPr/>
          </p:nvGrpSpPr>
          <p:grpSpPr>
            <a:xfrm>
              <a:off x="0" y="209705"/>
              <a:ext cx="2895629" cy="943716"/>
              <a:chOff x="116517" y="5914284"/>
              <a:chExt cx="2895629" cy="943716"/>
            </a:xfrm>
          </p:grpSpPr>
          <p:sp>
            <p:nvSpPr>
              <p:cNvPr id="45" name="Rounded Rectangle 14">
                <a:extLst>
                  <a:ext uri="{FF2B5EF4-FFF2-40B4-BE49-F238E27FC236}">
                    <a16:creationId xmlns:a16="http://schemas.microsoft.com/office/drawing/2014/main" id="{7CA34E05-ED09-78AA-F149-46C82745E452}"/>
                  </a:ext>
                </a:extLst>
              </p:cNvPr>
              <p:cNvSpPr/>
              <p:nvPr/>
            </p:nvSpPr>
            <p:spPr>
              <a:xfrm>
                <a:off x="116517" y="5914284"/>
                <a:ext cx="2895629" cy="943716"/>
              </a:xfrm>
              <a:prstGeom prst="roundRect">
                <a:avLst>
                  <a:gd name="adj" fmla="val 41801"/>
                </a:avLst>
              </a:prstGeom>
              <a:solidFill>
                <a:srgbClr val="1167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46" name="Rounded Rectangle 14">
                <a:extLst>
                  <a:ext uri="{FF2B5EF4-FFF2-40B4-BE49-F238E27FC236}">
                    <a16:creationId xmlns:a16="http://schemas.microsoft.com/office/drawing/2014/main" id="{9641B253-B9E4-0CC9-B54C-1390BCCF8639}"/>
                  </a:ext>
                </a:extLst>
              </p:cNvPr>
              <p:cNvSpPr/>
              <p:nvPr/>
            </p:nvSpPr>
            <p:spPr>
              <a:xfrm>
                <a:off x="116517" y="5914284"/>
                <a:ext cx="2895629" cy="777353"/>
              </a:xfrm>
              <a:prstGeom prst="roundRect">
                <a:avLst>
                  <a:gd name="adj" fmla="val 50000"/>
                </a:avLst>
              </a:prstGeom>
              <a:solidFill>
                <a:srgbClr val="1685B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44" name="TextBox 43">
              <a:extLst>
                <a:ext uri="{FF2B5EF4-FFF2-40B4-BE49-F238E27FC236}">
                  <a16:creationId xmlns:a16="http://schemas.microsoft.com/office/drawing/2014/main" id="{64DD0C49-D75B-B6F5-0D51-C52A241E40DD}"/>
                </a:ext>
              </a:extLst>
            </p:cNvPr>
            <p:cNvSpPr txBox="1"/>
            <p:nvPr/>
          </p:nvSpPr>
          <p:spPr>
            <a:xfrm>
              <a:off x="409357" y="320498"/>
              <a:ext cx="1975848" cy="67430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Tw Cen MT" panose="020B0602020104020603" pitchFamily="34" charset="0"/>
                </a:rPr>
                <a:t>DECISION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Tw Cen MT" panose="020B0602020104020603" pitchFamily="34" charset="0"/>
                </a:rPr>
                <a:t>TREE</a:t>
              </a:r>
            </a:p>
          </p:txBody>
        </p:sp>
      </p:grpSp>
      <p:sp>
        <p:nvSpPr>
          <p:cNvPr id="52" name="Title 37">
            <a:extLst>
              <a:ext uri="{FF2B5EF4-FFF2-40B4-BE49-F238E27FC236}">
                <a16:creationId xmlns:a16="http://schemas.microsoft.com/office/drawing/2014/main" id="{B8E6753C-8AA2-0AF6-03D5-51E960C2B4F5}"/>
              </a:ext>
            </a:extLst>
          </p:cNvPr>
          <p:cNvSpPr txBox="1">
            <a:spLocks/>
          </p:cNvSpPr>
          <p:nvPr/>
        </p:nvSpPr>
        <p:spPr>
          <a:xfrm>
            <a:off x="1289049" y="213890"/>
            <a:ext cx="8416059" cy="6647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rgbClr val="1CADE4"/>
                </a:solidFill>
                <a:latin typeface="Century Gothic"/>
                <a:cs typeface="Segoe UI" panose="020B0502040204020203" pitchFamily="34" charset="0"/>
              </a:rPr>
              <a:t>CONFUSION MATRICES</a:t>
            </a:r>
          </a:p>
        </p:txBody>
      </p:sp>
      <p:cxnSp>
        <p:nvCxnSpPr>
          <p:cNvPr id="53" name="Straight Connector 52">
            <a:extLst>
              <a:ext uri="{FF2B5EF4-FFF2-40B4-BE49-F238E27FC236}">
                <a16:creationId xmlns:a16="http://schemas.microsoft.com/office/drawing/2014/main" id="{A95F08C5-18B2-239A-4839-094C1E8C12EF}"/>
              </a:ext>
            </a:extLst>
          </p:cNvPr>
          <p:cNvCxnSpPr>
            <a:cxnSpLocks/>
          </p:cNvCxnSpPr>
          <p:nvPr/>
        </p:nvCxnSpPr>
        <p:spPr>
          <a:xfrm>
            <a:off x="939800" y="0"/>
            <a:ext cx="0" cy="777240"/>
          </a:xfrm>
          <a:prstGeom prst="line">
            <a:avLst/>
          </a:prstGeom>
          <a:noFill/>
          <a:ln w="6350" cap="flat" cmpd="sng" algn="ctr">
            <a:solidFill>
              <a:srgbClr val="1CADE4"/>
            </a:solidFill>
            <a:prstDash val="solid"/>
            <a:miter lim="800000"/>
            <a:tailEnd type="oval"/>
          </a:ln>
          <a:effectLst/>
        </p:spPr>
      </p:cxnSp>
    </p:spTree>
    <p:extLst>
      <p:ext uri="{BB962C8B-B14F-4D97-AF65-F5344CB8AC3E}">
        <p14:creationId xmlns:p14="http://schemas.microsoft.com/office/powerpoint/2010/main" val="3244813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7E7C3EA-5108-C7FC-1B20-A19D43903AC5}"/>
              </a:ext>
            </a:extLst>
          </p:cNvPr>
          <p:cNvSpPr/>
          <p:nvPr/>
        </p:nvSpPr>
        <p:spPr>
          <a:xfrm>
            <a:off x="0" y="0"/>
            <a:ext cx="5064369" cy="6858000"/>
          </a:xfrm>
          <a:prstGeom prst="rect">
            <a:avLst/>
          </a:prstGeom>
          <a:solidFill>
            <a:srgbClr val="2A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iagram&#10;&#10;Description automatically generated">
            <a:extLst>
              <a:ext uri="{FF2B5EF4-FFF2-40B4-BE49-F238E27FC236}">
                <a16:creationId xmlns:a16="http://schemas.microsoft.com/office/drawing/2014/main" id="{D193CA41-A10F-56B0-591D-A373A9931D53}"/>
              </a:ext>
            </a:extLst>
          </p:cNvPr>
          <p:cNvPicPr>
            <a:picLocks noChangeAspect="1"/>
          </p:cNvPicPr>
          <p:nvPr/>
        </p:nvPicPr>
        <p:blipFill rotWithShape="1">
          <a:blip r:embed="rId3">
            <a:extLst>
              <a:ext uri="{28A0092B-C50C-407E-A947-70E740481C1C}">
                <a14:useLocalDpi xmlns:a14="http://schemas.microsoft.com/office/drawing/2010/main" val="0"/>
              </a:ext>
            </a:extLst>
          </a:blip>
          <a:srcRect t="372" b="-1"/>
          <a:stretch/>
        </p:blipFill>
        <p:spPr>
          <a:xfrm>
            <a:off x="5139591" y="898769"/>
            <a:ext cx="6880469" cy="5376983"/>
          </a:xfrm>
          <a:prstGeom prst="rect">
            <a:avLst/>
          </a:prstGeom>
        </p:spPr>
      </p:pic>
      <p:sp>
        <p:nvSpPr>
          <p:cNvPr id="4" name="Title 37">
            <a:extLst>
              <a:ext uri="{FF2B5EF4-FFF2-40B4-BE49-F238E27FC236}">
                <a16:creationId xmlns:a16="http://schemas.microsoft.com/office/drawing/2014/main" id="{6EEF9465-BB1F-8C74-7DD0-C3D1B3D504B5}"/>
              </a:ext>
            </a:extLst>
          </p:cNvPr>
          <p:cNvSpPr txBox="1">
            <a:spLocks/>
          </p:cNvSpPr>
          <p:nvPr/>
        </p:nvSpPr>
        <p:spPr>
          <a:xfrm>
            <a:off x="322274" y="932129"/>
            <a:ext cx="4533412" cy="1994392"/>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chemeClr val="bg1"/>
                </a:solidFill>
                <a:cs typeface="Segoe UI" panose="020B0502040204020203" pitchFamily="34" charset="0"/>
              </a:rPr>
              <a:t>DECISION TREE</a:t>
            </a:r>
          </a:p>
          <a:p>
            <a:endParaRPr lang="en-US" sz="4800" b="1" dirty="0">
              <a:solidFill>
                <a:schemeClr val="bg1"/>
              </a:solidFill>
              <a:cs typeface="Segoe UI" panose="020B0502040204020203" pitchFamily="34" charset="0"/>
            </a:endParaRPr>
          </a:p>
          <a:p>
            <a:endParaRPr lang="en-US" sz="4800" b="1" dirty="0">
              <a:solidFill>
                <a:schemeClr val="bg1"/>
              </a:solidFill>
              <a:cs typeface="Segoe UI" panose="020B0502040204020203" pitchFamily="34" charset="0"/>
            </a:endParaRPr>
          </a:p>
        </p:txBody>
      </p:sp>
      <p:sp>
        <p:nvSpPr>
          <p:cNvPr id="2" name="Title 37">
            <a:extLst>
              <a:ext uri="{FF2B5EF4-FFF2-40B4-BE49-F238E27FC236}">
                <a16:creationId xmlns:a16="http://schemas.microsoft.com/office/drawing/2014/main" id="{5D296A39-CE35-4C16-AD18-D4BAF47B6CAC}"/>
              </a:ext>
            </a:extLst>
          </p:cNvPr>
          <p:cNvSpPr txBox="1">
            <a:spLocks/>
          </p:cNvSpPr>
          <p:nvPr/>
        </p:nvSpPr>
        <p:spPr>
          <a:xfrm>
            <a:off x="265477" y="2952066"/>
            <a:ext cx="4533412" cy="1329595"/>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4800" b="1" dirty="0">
              <a:solidFill>
                <a:schemeClr val="bg1"/>
              </a:solidFill>
              <a:cs typeface="Segoe UI" panose="020B0502040204020203" pitchFamily="34" charset="0"/>
            </a:endParaRPr>
          </a:p>
          <a:p>
            <a:endParaRPr lang="en-US" sz="4800" b="1" dirty="0">
              <a:solidFill>
                <a:schemeClr val="bg1"/>
              </a:solidFill>
              <a:cs typeface="Segoe UI" panose="020B0502040204020203" pitchFamily="34" charset="0"/>
            </a:endParaRPr>
          </a:p>
        </p:txBody>
      </p:sp>
      <p:sp>
        <p:nvSpPr>
          <p:cNvPr id="5" name="TextBox 4">
            <a:extLst>
              <a:ext uri="{FF2B5EF4-FFF2-40B4-BE49-F238E27FC236}">
                <a16:creationId xmlns:a16="http://schemas.microsoft.com/office/drawing/2014/main" id="{46AC5A48-A8BD-72DE-D25D-02E13B55F8B7}"/>
              </a:ext>
            </a:extLst>
          </p:cNvPr>
          <p:cNvSpPr txBox="1"/>
          <p:nvPr/>
        </p:nvSpPr>
        <p:spPr>
          <a:xfrm>
            <a:off x="322276" y="4638835"/>
            <a:ext cx="3609605" cy="1331134"/>
          </a:xfrm>
          <a:prstGeom prst="rect">
            <a:avLst/>
          </a:prstGeom>
          <a:noFill/>
        </p:spPr>
        <p:txBody>
          <a:bodyPr wrap="square" lIns="0" tIns="0" rIns="0" bIns="0" rtlCol="0" anchor="t">
            <a:spAutoFit/>
          </a:bodyPr>
          <a:lstStyle/>
          <a:p>
            <a:pPr marL="285750" indent="-285750">
              <a:spcBef>
                <a:spcPts val="900"/>
              </a:spcBef>
              <a:buFont typeface="Arial" panose="020B0604020202020204" pitchFamily="34" charset="0"/>
              <a:buChar char="•"/>
            </a:pPr>
            <a:r>
              <a:rPr lang="en-US" sz="1600" b="1" dirty="0">
                <a:solidFill>
                  <a:schemeClr val="bg1"/>
                </a:solidFill>
                <a:latin typeface="Tw Cen MT" panose="020B0602020104020603" pitchFamily="34" charset="0"/>
              </a:rPr>
              <a:t>Characteristics of Deceased </a:t>
            </a:r>
          </a:p>
          <a:p>
            <a:pPr marL="742950" lvl="1" indent="-285750">
              <a:spcBef>
                <a:spcPts val="900"/>
              </a:spcBef>
              <a:buFont typeface="Arial" panose="020B0604020202020204" pitchFamily="34" charset="0"/>
              <a:buChar char="•"/>
            </a:pPr>
            <a:r>
              <a:rPr lang="en-US" sz="1600" dirty="0">
                <a:solidFill>
                  <a:schemeClr val="bg1"/>
                </a:solidFill>
                <a:latin typeface="Tw Cen MT" panose="020B0602020104020603" pitchFamily="34" charset="0"/>
              </a:rPr>
              <a:t>Not white, x[6]  &lt;= 0.5</a:t>
            </a:r>
          </a:p>
          <a:p>
            <a:pPr marL="742950" lvl="1" indent="-285750">
              <a:spcBef>
                <a:spcPts val="900"/>
              </a:spcBef>
              <a:buFont typeface="Arial" panose="020B0604020202020204" pitchFamily="34" charset="0"/>
              <a:buChar char="•"/>
            </a:pPr>
            <a:r>
              <a:rPr lang="en-US" sz="1600" dirty="0">
                <a:solidFill>
                  <a:schemeClr val="bg1"/>
                </a:solidFill>
                <a:latin typeface="Tw Cen MT" panose="020B0602020104020603" pitchFamily="34" charset="0"/>
              </a:rPr>
              <a:t>Age, x[0] &lt; 74 years</a:t>
            </a:r>
          </a:p>
          <a:p>
            <a:pPr marL="742950" lvl="1" indent="-285750">
              <a:spcBef>
                <a:spcPts val="900"/>
              </a:spcBef>
              <a:buFont typeface="Arial" panose="020B0604020202020204" pitchFamily="34" charset="0"/>
              <a:buChar char="•"/>
            </a:pPr>
            <a:endParaRPr lang="en-US" sz="1600" dirty="0">
              <a:solidFill>
                <a:schemeClr val="tx1">
                  <a:lumMod val="75000"/>
                  <a:lumOff val="25000"/>
                </a:schemeClr>
              </a:solidFill>
              <a:latin typeface="Tw Cen MT" panose="020B0602020104020603" pitchFamily="34" charset="0"/>
            </a:endParaRPr>
          </a:p>
        </p:txBody>
      </p:sp>
      <p:sp>
        <p:nvSpPr>
          <p:cNvPr id="6" name="TextBox 5">
            <a:extLst>
              <a:ext uri="{FF2B5EF4-FFF2-40B4-BE49-F238E27FC236}">
                <a16:creationId xmlns:a16="http://schemas.microsoft.com/office/drawing/2014/main" id="{61273724-B4E8-E3AE-CF8D-9234D8CD3A05}"/>
              </a:ext>
            </a:extLst>
          </p:cNvPr>
          <p:cNvSpPr txBox="1"/>
          <p:nvPr/>
        </p:nvSpPr>
        <p:spPr>
          <a:xfrm>
            <a:off x="322275" y="1929325"/>
            <a:ext cx="3249709" cy="1331134"/>
          </a:xfrm>
          <a:prstGeom prst="rect">
            <a:avLst/>
          </a:prstGeom>
          <a:noFill/>
        </p:spPr>
        <p:txBody>
          <a:bodyPr wrap="square" lIns="0" tIns="0" rIns="0" bIns="0" rtlCol="0" anchor="t">
            <a:spAutoFit/>
          </a:bodyPr>
          <a:lstStyle/>
          <a:p>
            <a:pPr marL="285750" indent="-285750">
              <a:spcBef>
                <a:spcPts val="900"/>
              </a:spcBef>
              <a:buFont typeface="Arial" panose="020B0604020202020204" pitchFamily="34" charset="0"/>
              <a:buChar char="•"/>
            </a:pPr>
            <a:r>
              <a:rPr lang="en-US" sz="1600" b="1" dirty="0">
                <a:solidFill>
                  <a:schemeClr val="bg1"/>
                </a:solidFill>
                <a:latin typeface="Tw Cen MT" panose="020B0602020104020603" pitchFamily="34" charset="0"/>
              </a:rPr>
              <a:t>Characteristics of Survived (1)</a:t>
            </a:r>
          </a:p>
          <a:p>
            <a:pPr marL="742950" lvl="1" indent="-285750">
              <a:spcBef>
                <a:spcPts val="900"/>
              </a:spcBef>
              <a:buFont typeface="Arial" panose="020B0604020202020204" pitchFamily="34" charset="0"/>
              <a:buChar char="•"/>
            </a:pPr>
            <a:r>
              <a:rPr lang="en-US" sz="1600" dirty="0">
                <a:solidFill>
                  <a:schemeClr val="bg1"/>
                </a:solidFill>
                <a:latin typeface="Tw Cen MT" panose="020B0602020104020603" pitchFamily="34" charset="0"/>
              </a:rPr>
              <a:t>Not white, x[6]  &lt;= 0.5</a:t>
            </a:r>
          </a:p>
          <a:p>
            <a:pPr marL="742950" lvl="1" indent="-285750">
              <a:spcBef>
                <a:spcPts val="900"/>
              </a:spcBef>
              <a:buFont typeface="Arial" panose="020B0604020202020204" pitchFamily="34" charset="0"/>
              <a:buChar char="•"/>
            </a:pPr>
            <a:r>
              <a:rPr lang="en-US" sz="1600" dirty="0">
                <a:solidFill>
                  <a:schemeClr val="bg1"/>
                </a:solidFill>
                <a:latin typeface="Tw Cen MT" panose="020B0602020104020603" pitchFamily="34" charset="0"/>
              </a:rPr>
              <a:t>Age, x[0] &gt; 74 years</a:t>
            </a:r>
          </a:p>
          <a:p>
            <a:pPr marL="742950" lvl="1" indent="-285750">
              <a:spcBef>
                <a:spcPts val="900"/>
              </a:spcBef>
              <a:buFont typeface="Arial" panose="020B0604020202020204" pitchFamily="34" charset="0"/>
              <a:buChar char="•"/>
            </a:pPr>
            <a:endParaRPr lang="en-US" sz="1600" dirty="0">
              <a:solidFill>
                <a:schemeClr val="tx1">
                  <a:lumMod val="75000"/>
                  <a:lumOff val="25000"/>
                </a:schemeClr>
              </a:solidFill>
              <a:latin typeface="Tw Cen MT" panose="020B0602020104020603" pitchFamily="34" charset="0"/>
            </a:endParaRPr>
          </a:p>
        </p:txBody>
      </p:sp>
      <p:sp>
        <p:nvSpPr>
          <p:cNvPr id="7" name="TextBox 6">
            <a:extLst>
              <a:ext uri="{FF2B5EF4-FFF2-40B4-BE49-F238E27FC236}">
                <a16:creationId xmlns:a16="http://schemas.microsoft.com/office/drawing/2014/main" id="{6059221A-17DE-4FD6-B4ED-940BF2DAA81A}"/>
              </a:ext>
            </a:extLst>
          </p:cNvPr>
          <p:cNvSpPr txBox="1"/>
          <p:nvPr/>
        </p:nvSpPr>
        <p:spPr>
          <a:xfrm>
            <a:off x="322276" y="3118468"/>
            <a:ext cx="3249709" cy="2054409"/>
          </a:xfrm>
          <a:prstGeom prst="rect">
            <a:avLst/>
          </a:prstGeom>
          <a:noFill/>
        </p:spPr>
        <p:txBody>
          <a:bodyPr wrap="square" lIns="0" tIns="0" rIns="0" bIns="0" rtlCol="0" anchor="t">
            <a:spAutoFit/>
          </a:bodyPr>
          <a:lstStyle/>
          <a:p>
            <a:pPr marL="285750" indent="-285750">
              <a:spcBef>
                <a:spcPts val="900"/>
              </a:spcBef>
              <a:buFont typeface="Arial" panose="020B0604020202020204" pitchFamily="34" charset="0"/>
              <a:buChar char="•"/>
            </a:pPr>
            <a:r>
              <a:rPr lang="en-US" sz="1600" b="1" dirty="0">
                <a:solidFill>
                  <a:schemeClr val="bg1"/>
                </a:solidFill>
                <a:latin typeface="Tw Cen MT" panose="020B0602020104020603" pitchFamily="34" charset="0"/>
              </a:rPr>
              <a:t>Characteristics of Survived (2)</a:t>
            </a:r>
          </a:p>
          <a:p>
            <a:pPr marL="742950" lvl="1" indent="-285750">
              <a:spcBef>
                <a:spcPts val="900"/>
              </a:spcBef>
              <a:buFont typeface="Arial" panose="020B0604020202020204" pitchFamily="34" charset="0"/>
              <a:buChar char="•"/>
            </a:pPr>
            <a:r>
              <a:rPr lang="en-US" sz="1600" dirty="0">
                <a:solidFill>
                  <a:schemeClr val="bg1"/>
                </a:solidFill>
                <a:latin typeface="Tw Cen MT" panose="020B0602020104020603" pitchFamily="34" charset="0"/>
              </a:rPr>
              <a:t>White, x[6]  &gt;= 0.5</a:t>
            </a:r>
          </a:p>
          <a:p>
            <a:pPr marL="742950" lvl="1" indent="-285750">
              <a:spcBef>
                <a:spcPts val="900"/>
              </a:spcBef>
              <a:buFont typeface="Arial" panose="020B0604020202020204" pitchFamily="34" charset="0"/>
              <a:buChar char="•"/>
            </a:pPr>
            <a:r>
              <a:rPr lang="en-US" sz="1600" dirty="0">
                <a:solidFill>
                  <a:schemeClr val="bg1"/>
                </a:solidFill>
                <a:latin typeface="Tw Cen MT" panose="020B0602020104020603" pitchFamily="34" charset="0"/>
              </a:rPr>
              <a:t>Age, x[0] &gt; 72 </a:t>
            </a:r>
          </a:p>
          <a:p>
            <a:pPr marL="742950" lvl="1" indent="-285750">
              <a:spcBef>
                <a:spcPts val="900"/>
              </a:spcBef>
              <a:buFont typeface="Arial" panose="020B0604020202020204" pitchFamily="34" charset="0"/>
              <a:buChar char="•"/>
            </a:pPr>
            <a:r>
              <a:rPr lang="en-US" sz="1600" dirty="0">
                <a:solidFill>
                  <a:schemeClr val="bg1"/>
                </a:solidFill>
                <a:latin typeface="Tw Cen MT" panose="020B0602020104020603" pitchFamily="34" charset="0"/>
              </a:rPr>
              <a:t>Age, x[0] &lt; 72 </a:t>
            </a:r>
          </a:p>
          <a:p>
            <a:pPr marL="742950" lvl="1" indent="-285750">
              <a:spcBef>
                <a:spcPts val="900"/>
              </a:spcBef>
              <a:buFont typeface="Arial" panose="020B0604020202020204" pitchFamily="34" charset="0"/>
              <a:buChar char="•"/>
            </a:pPr>
            <a:endParaRPr lang="en-US" sz="1600" dirty="0">
              <a:solidFill>
                <a:schemeClr val="tx1">
                  <a:lumMod val="75000"/>
                  <a:lumOff val="25000"/>
                </a:schemeClr>
              </a:solidFill>
              <a:latin typeface="Tw Cen MT" panose="020B0602020104020603" pitchFamily="34" charset="0"/>
            </a:endParaRPr>
          </a:p>
          <a:p>
            <a:pPr marL="742950" lvl="1" indent="-285750">
              <a:spcBef>
                <a:spcPts val="900"/>
              </a:spcBef>
              <a:buFont typeface="Arial" panose="020B0604020202020204" pitchFamily="34" charset="0"/>
              <a:buChar char="•"/>
            </a:pPr>
            <a:endParaRPr lang="en-US" sz="1600" dirty="0">
              <a:solidFill>
                <a:schemeClr val="tx1">
                  <a:lumMod val="75000"/>
                  <a:lumOff val="25000"/>
                </a:schemeClr>
              </a:solidFill>
              <a:latin typeface="Tw Cen MT" panose="020B0602020104020603" pitchFamily="34" charset="0"/>
            </a:endParaRPr>
          </a:p>
        </p:txBody>
      </p:sp>
    </p:spTree>
    <p:extLst>
      <p:ext uri="{BB962C8B-B14F-4D97-AF65-F5344CB8AC3E}">
        <p14:creationId xmlns:p14="http://schemas.microsoft.com/office/powerpoint/2010/main" val="12080086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7E7C3EA-5108-C7FC-1B20-A19D43903AC5}"/>
              </a:ext>
            </a:extLst>
          </p:cNvPr>
          <p:cNvSpPr/>
          <p:nvPr/>
        </p:nvSpPr>
        <p:spPr>
          <a:xfrm>
            <a:off x="0" y="0"/>
            <a:ext cx="5064369" cy="6858000"/>
          </a:xfrm>
          <a:prstGeom prst="rect">
            <a:avLst/>
          </a:prstGeom>
          <a:solidFill>
            <a:srgbClr val="2A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7">
            <a:extLst>
              <a:ext uri="{FF2B5EF4-FFF2-40B4-BE49-F238E27FC236}">
                <a16:creationId xmlns:a16="http://schemas.microsoft.com/office/drawing/2014/main" id="{6EEF9465-BB1F-8C74-7DD0-C3D1B3D504B5}"/>
              </a:ext>
            </a:extLst>
          </p:cNvPr>
          <p:cNvSpPr txBox="1">
            <a:spLocks/>
          </p:cNvSpPr>
          <p:nvPr/>
        </p:nvSpPr>
        <p:spPr>
          <a:xfrm>
            <a:off x="587751" y="2716861"/>
            <a:ext cx="4533412" cy="2659190"/>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chemeClr val="bg1"/>
                </a:solidFill>
                <a:latin typeface="Century Gothic" panose="020B0502020202020204" pitchFamily="34" charset="0"/>
                <a:cs typeface="Segoe UI" panose="020B0502040204020203" pitchFamily="34" charset="0"/>
              </a:rPr>
              <a:t>THE WAY FORWARD</a:t>
            </a:r>
          </a:p>
          <a:p>
            <a:endParaRPr lang="en-US" sz="4800" b="1" dirty="0">
              <a:solidFill>
                <a:schemeClr val="bg1"/>
              </a:solidFill>
              <a:cs typeface="Segoe UI" panose="020B0502040204020203" pitchFamily="34" charset="0"/>
            </a:endParaRPr>
          </a:p>
          <a:p>
            <a:endParaRPr lang="en-US" sz="4800" b="1" dirty="0">
              <a:solidFill>
                <a:schemeClr val="bg1"/>
              </a:solidFill>
              <a:cs typeface="Segoe UI" panose="020B0502040204020203" pitchFamily="34" charset="0"/>
            </a:endParaRPr>
          </a:p>
        </p:txBody>
      </p:sp>
      <p:sp>
        <p:nvSpPr>
          <p:cNvPr id="2" name="Title 37">
            <a:extLst>
              <a:ext uri="{FF2B5EF4-FFF2-40B4-BE49-F238E27FC236}">
                <a16:creationId xmlns:a16="http://schemas.microsoft.com/office/drawing/2014/main" id="{5D296A39-CE35-4C16-AD18-D4BAF47B6CAC}"/>
              </a:ext>
            </a:extLst>
          </p:cNvPr>
          <p:cNvSpPr txBox="1">
            <a:spLocks/>
          </p:cNvSpPr>
          <p:nvPr/>
        </p:nvSpPr>
        <p:spPr>
          <a:xfrm>
            <a:off x="265477" y="2952066"/>
            <a:ext cx="4533412" cy="1329595"/>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4800" b="1" dirty="0">
              <a:solidFill>
                <a:schemeClr val="bg1"/>
              </a:solidFill>
              <a:cs typeface="Segoe UI" panose="020B0502040204020203" pitchFamily="34" charset="0"/>
            </a:endParaRPr>
          </a:p>
          <a:p>
            <a:endParaRPr lang="en-US" sz="4800" b="1" dirty="0">
              <a:solidFill>
                <a:schemeClr val="bg1"/>
              </a:solidFill>
              <a:cs typeface="Segoe UI" panose="020B0502040204020203" pitchFamily="34" charset="0"/>
            </a:endParaRPr>
          </a:p>
        </p:txBody>
      </p:sp>
      <p:sp>
        <p:nvSpPr>
          <p:cNvPr id="8" name="TextBox 7">
            <a:extLst>
              <a:ext uri="{FF2B5EF4-FFF2-40B4-BE49-F238E27FC236}">
                <a16:creationId xmlns:a16="http://schemas.microsoft.com/office/drawing/2014/main" id="{BAD9E271-239B-0081-BDE7-E150D647C6CF}"/>
              </a:ext>
            </a:extLst>
          </p:cNvPr>
          <p:cNvSpPr txBox="1"/>
          <p:nvPr/>
        </p:nvSpPr>
        <p:spPr>
          <a:xfrm>
            <a:off x="5386643" y="1974875"/>
            <a:ext cx="6400802" cy="3000821"/>
          </a:xfrm>
          <a:prstGeom prst="rect">
            <a:avLst/>
          </a:prstGeom>
          <a:noFill/>
        </p:spPr>
        <p:txBody>
          <a:bodyPr wrap="square" lIns="0" tIns="0" rIns="0" bIns="0" rtlCol="0" anchor="t">
            <a:spAutoFit/>
          </a:bodyPr>
          <a:lstStyle/>
          <a:p>
            <a:pPr marL="285750" indent="-285750">
              <a:spcBef>
                <a:spcPts val="900"/>
              </a:spcBef>
              <a:buFont typeface="Arial" panose="020B0604020202020204" pitchFamily="34" charset="0"/>
              <a:buChar char="•"/>
            </a:pPr>
            <a:r>
              <a:rPr lang="en-US" sz="2000" dirty="0">
                <a:solidFill>
                  <a:schemeClr val="tx1">
                    <a:lumMod val="75000"/>
                    <a:lumOff val="25000"/>
                  </a:schemeClr>
                </a:solidFill>
                <a:latin typeface="Tw Cen MT" panose="020B0602020104020603" pitchFamily="34" charset="0"/>
              </a:rPr>
              <a:t>Encompasses a wide range of approaches, including the use of machine learning and predictive analytics like k-means clustering, logistic regression, decision-tree and other models.</a:t>
            </a:r>
          </a:p>
          <a:p>
            <a:pPr marL="285750" indent="-285750">
              <a:spcBef>
                <a:spcPts val="900"/>
              </a:spcBef>
              <a:buFont typeface="Arial" panose="020B0604020202020204" pitchFamily="34" charset="0"/>
              <a:buChar char="•"/>
            </a:pPr>
            <a:r>
              <a:rPr lang="en-US" sz="2000" dirty="0">
                <a:solidFill>
                  <a:schemeClr val="tx1">
                    <a:lumMod val="75000"/>
                    <a:lumOff val="25000"/>
                  </a:schemeClr>
                </a:solidFill>
                <a:latin typeface="Tw Cen MT" panose="020B0602020104020603" pitchFamily="34" charset="0"/>
              </a:rPr>
              <a:t>Can find similar attributes in patients, clustering them to monitor their clinical history data, and predict the likelihood of potential health problems</a:t>
            </a:r>
          </a:p>
          <a:p>
            <a:pPr marL="285750" indent="-285750">
              <a:spcBef>
                <a:spcPts val="900"/>
              </a:spcBef>
              <a:buFont typeface="Arial" panose="020B0604020202020204" pitchFamily="34" charset="0"/>
              <a:buChar char="•"/>
            </a:pPr>
            <a:r>
              <a:rPr lang="en-US" sz="2000" dirty="0">
                <a:solidFill>
                  <a:schemeClr val="tx1">
                    <a:lumMod val="75000"/>
                    <a:lumOff val="25000"/>
                  </a:schemeClr>
                </a:solidFill>
                <a:latin typeface="Tw Cen MT" panose="020B0602020104020603" pitchFamily="34" charset="0"/>
              </a:rPr>
              <a:t>Can be used to take proactive measures against certain illnesses or diseases</a:t>
            </a:r>
          </a:p>
        </p:txBody>
      </p:sp>
      <p:sp>
        <p:nvSpPr>
          <p:cNvPr id="10" name="Title 37">
            <a:extLst>
              <a:ext uri="{FF2B5EF4-FFF2-40B4-BE49-F238E27FC236}">
                <a16:creationId xmlns:a16="http://schemas.microsoft.com/office/drawing/2014/main" id="{244D1E67-9E8D-6FF8-6A68-F4D1EB2DE229}"/>
              </a:ext>
            </a:extLst>
          </p:cNvPr>
          <p:cNvSpPr txBox="1">
            <a:spLocks/>
          </p:cNvSpPr>
          <p:nvPr/>
        </p:nvSpPr>
        <p:spPr>
          <a:xfrm>
            <a:off x="5629015" y="1349077"/>
            <a:ext cx="4533412" cy="1994392"/>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dirty="0">
                <a:solidFill>
                  <a:srgbClr val="2AB0E6"/>
                </a:solidFill>
                <a:latin typeface="Century Gothic" panose="020B0502020202020204" pitchFamily="34" charset="0"/>
                <a:cs typeface="Segoe UI" panose="020B0502040204020203" pitchFamily="34" charset="0"/>
              </a:rPr>
              <a:t>WHY PREDICTIVE ANALYTICS? </a:t>
            </a:r>
            <a:r>
              <a:rPr lang="en-US" sz="4800" b="1" dirty="0">
                <a:solidFill>
                  <a:schemeClr val="bg1"/>
                </a:solidFill>
                <a:latin typeface="Century Gothic" panose="020B0502020202020204" pitchFamily="34" charset="0"/>
                <a:cs typeface="Segoe UI" panose="020B0502040204020203" pitchFamily="34" charset="0"/>
              </a:rPr>
              <a:t>NS</a:t>
            </a:r>
          </a:p>
          <a:p>
            <a:endParaRPr lang="en-US" sz="4800" b="1" dirty="0">
              <a:solidFill>
                <a:schemeClr val="bg1"/>
              </a:solidFill>
              <a:cs typeface="Segoe UI" panose="020B0502040204020203" pitchFamily="34" charset="0"/>
            </a:endParaRPr>
          </a:p>
          <a:p>
            <a:endParaRPr lang="en-US" sz="4800" b="1" dirty="0">
              <a:solidFill>
                <a:schemeClr val="bg1"/>
              </a:solidFill>
              <a:cs typeface="Segoe UI" panose="020B0502040204020203" pitchFamily="34" charset="0"/>
            </a:endParaRPr>
          </a:p>
        </p:txBody>
      </p:sp>
    </p:spTree>
    <p:extLst>
      <p:ext uri="{BB962C8B-B14F-4D97-AF65-F5344CB8AC3E}">
        <p14:creationId xmlns:p14="http://schemas.microsoft.com/office/powerpoint/2010/main" val="242834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1A258AA-24E8-4904-8296-4572945227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0" y="463967"/>
            <a:ext cx="9448800" cy="5930066"/>
          </a:xfrm>
          <a:prstGeom prst="rect">
            <a:avLst/>
          </a:prstGeom>
        </p:spPr>
      </p:pic>
      <p:sp>
        <p:nvSpPr>
          <p:cNvPr id="11" name="Rectangle 10">
            <a:extLst>
              <a:ext uri="{FF2B5EF4-FFF2-40B4-BE49-F238E27FC236}">
                <a16:creationId xmlns:a16="http://schemas.microsoft.com/office/drawing/2014/main" id="{C5F19A62-4292-4010-A11F-1FBE6C697965}"/>
              </a:ext>
            </a:extLst>
          </p:cNvPr>
          <p:cNvSpPr/>
          <p:nvPr/>
        </p:nvSpPr>
        <p:spPr>
          <a:xfrm>
            <a:off x="1" y="2152650"/>
            <a:ext cx="12191998" cy="255270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37">
            <a:extLst>
              <a:ext uri="{FF2B5EF4-FFF2-40B4-BE49-F238E27FC236}">
                <a16:creationId xmlns:a16="http://schemas.microsoft.com/office/drawing/2014/main" id="{19283DBD-3AE7-4370-BF56-93DDA65029F4}"/>
              </a:ext>
            </a:extLst>
          </p:cNvPr>
          <p:cNvSpPr txBox="1">
            <a:spLocks/>
          </p:cNvSpPr>
          <p:nvPr/>
        </p:nvSpPr>
        <p:spPr>
          <a:xfrm>
            <a:off x="1619251" y="2930402"/>
            <a:ext cx="8953500" cy="997196"/>
          </a:xfrm>
          <a:prstGeom prst="rect">
            <a:avLst/>
          </a:prstGeom>
        </p:spPr>
        <p:txBody>
          <a:bodyPr wrap="square" lIns="0" tIns="0" rIns="0" bIns="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7200" b="1" dirty="0">
                <a:solidFill>
                  <a:schemeClr val="accent1"/>
                </a:solidFill>
                <a:latin typeface="Century Gothic" panose="020B0502020202020204" pitchFamily="34" charset="0"/>
                <a:cs typeface="Segoe UI" panose="020B0502040204020203" pitchFamily="34" charset="0"/>
              </a:rPr>
              <a:t>- THANK YOU -</a:t>
            </a:r>
          </a:p>
        </p:txBody>
      </p:sp>
    </p:spTree>
    <p:extLst>
      <p:ext uri="{BB962C8B-B14F-4D97-AF65-F5344CB8AC3E}">
        <p14:creationId xmlns:p14="http://schemas.microsoft.com/office/powerpoint/2010/main" val="2399906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10E75F5-30B9-4C3D-9D79-55184F58FCE9}"/>
              </a:ext>
            </a:extLst>
          </p:cNvPr>
          <p:cNvSpPr/>
          <p:nvPr/>
        </p:nvSpPr>
        <p:spPr>
          <a:xfrm>
            <a:off x="0" y="6749143"/>
            <a:ext cx="12192000" cy="108857"/>
          </a:xfrm>
          <a:prstGeom prst="rect">
            <a:avLst/>
          </a:prstGeom>
          <a:solidFill>
            <a:srgbClr val="6575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367">
            <a:extLst>
              <a:ext uri="{FF2B5EF4-FFF2-40B4-BE49-F238E27FC236}">
                <a16:creationId xmlns:a16="http://schemas.microsoft.com/office/drawing/2014/main" id="{AA49E1BD-5269-4B53-9B64-F5B3CA0E721A}"/>
              </a:ext>
            </a:extLst>
          </p:cNvPr>
          <p:cNvSpPr>
            <a:spLocks noEditPoints="1"/>
          </p:cNvSpPr>
          <p:nvPr/>
        </p:nvSpPr>
        <p:spPr bwMode="auto">
          <a:xfrm>
            <a:off x="1422888" y="1771277"/>
            <a:ext cx="2170341" cy="4340682"/>
          </a:xfrm>
          <a:custGeom>
            <a:avLst/>
            <a:gdLst>
              <a:gd name="T0" fmla="*/ 215 w 452"/>
              <a:gd name="T1" fmla="*/ 839 h 903"/>
              <a:gd name="T2" fmla="*/ 213 w 452"/>
              <a:gd name="T3" fmla="*/ 822 h 903"/>
              <a:gd name="T4" fmla="*/ 226 w 452"/>
              <a:gd name="T5" fmla="*/ 812 h 903"/>
              <a:gd name="T6" fmla="*/ 249 w 452"/>
              <a:gd name="T7" fmla="*/ 809 h 903"/>
              <a:gd name="T8" fmla="*/ 269 w 452"/>
              <a:gd name="T9" fmla="*/ 800 h 903"/>
              <a:gd name="T10" fmla="*/ 284 w 452"/>
              <a:gd name="T11" fmla="*/ 785 h 903"/>
              <a:gd name="T12" fmla="*/ 295 w 452"/>
              <a:gd name="T13" fmla="*/ 767 h 903"/>
              <a:gd name="T14" fmla="*/ 301 w 452"/>
              <a:gd name="T15" fmla="*/ 745 h 903"/>
              <a:gd name="T16" fmla="*/ 306 w 452"/>
              <a:gd name="T17" fmla="*/ 727 h 903"/>
              <a:gd name="T18" fmla="*/ 322 w 452"/>
              <a:gd name="T19" fmla="*/ 723 h 903"/>
              <a:gd name="T20" fmla="*/ 332 w 452"/>
              <a:gd name="T21" fmla="*/ 737 h 903"/>
              <a:gd name="T22" fmla="*/ 327 w 452"/>
              <a:gd name="T23" fmla="*/ 768 h 903"/>
              <a:gd name="T24" fmla="*/ 314 w 452"/>
              <a:gd name="T25" fmla="*/ 796 h 903"/>
              <a:gd name="T26" fmla="*/ 293 w 452"/>
              <a:gd name="T27" fmla="*/ 818 h 903"/>
              <a:gd name="T28" fmla="*/ 267 w 452"/>
              <a:gd name="T29" fmla="*/ 834 h 903"/>
              <a:gd name="T30" fmla="*/ 237 w 452"/>
              <a:gd name="T31" fmla="*/ 842 h 903"/>
              <a:gd name="T32" fmla="*/ 16 w 452"/>
              <a:gd name="T33" fmla="*/ 0 h 903"/>
              <a:gd name="T34" fmla="*/ 2 w 452"/>
              <a:gd name="T35" fmla="*/ 9 h 903"/>
              <a:gd name="T36" fmla="*/ 5 w 452"/>
              <a:gd name="T37" fmla="*/ 26 h 903"/>
              <a:gd name="T38" fmla="*/ 61 w 452"/>
              <a:gd name="T39" fmla="*/ 30 h 903"/>
              <a:gd name="T40" fmla="*/ 202 w 452"/>
              <a:gd name="T41" fmla="*/ 151 h 903"/>
              <a:gd name="T42" fmla="*/ 212 w 452"/>
              <a:gd name="T43" fmla="*/ 166 h 903"/>
              <a:gd name="T44" fmla="*/ 202 w 452"/>
              <a:gd name="T45" fmla="*/ 179 h 903"/>
              <a:gd name="T46" fmla="*/ 61 w 452"/>
              <a:gd name="T47" fmla="*/ 270 h 903"/>
              <a:gd name="T48" fmla="*/ 147 w 452"/>
              <a:gd name="T49" fmla="*/ 275 h 903"/>
              <a:gd name="T50" fmla="*/ 150 w 452"/>
              <a:gd name="T51" fmla="*/ 292 h 903"/>
              <a:gd name="T52" fmla="*/ 136 w 452"/>
              <a:gd name="T53" fmla="*/ 301 h 903"/>
              <a:gd name="T54" fmla="*/ 196 w 452"/>
              <a:gd name="T55" fmla="*/ 391 h 903"/>
              <a:gd name="T56" fmla="*/ 210 w 452"/>
              <a:gd name="T57" fmla="*/ 400 h 903"/>
              <a:gd name="T58" fmla="*/ 207 w 452"/>
              <a:gd name="T59" fmla="*/ 417 h 903"/>
              <a:gd name="T60" fmla="*/ 61 w 452"/>
              <a:gd name="T61" fmla="*/ 421 h 903"/>
              <a:gd name="T62" fmla="*/ 142 w 452"/>
              <a:gd name="T63" fmla="*/ 513 h 903"/>
              <a:gd name="T64" fmla="*/ 151 w 452"/>
              <a:gd name="T65" fmla="*/ 527 h 903"/>
              <a:gd name="T66" fmla="*/ 142 w 452"/>
              <a:gd name="T67" fmla="*/ 540 h 903"/>
              <a:gd name="T68" fmla="*/ 61 w 452"/>
              <a:gd name="T69" fmla="*/ 737 h 903"/>
              <a:gd name="T70" fmla="*/ 68 w 452"/>
              <a:gd name="T71" fmla="*/ 786 h 903"/>
              <a:gd name="T72" fmla="*/ 89 w 452"/>
              <a:gd name="T73" fmla="*/ 830 h 903"/>
              <a:gd name="T74" fmla="*/ 122 w 452"/>
              <a:gd name="T75" fmla="*/ 865 h 903"/>
              <a:gd name="T76" fmla="*/ 162 w 452"/>
              <a:gd name="T77" fmla="*/ 890 h 903"/>
              <a:gd name="T78" fmla="*/ 209 w 452"/>
              <a:gd name="T79" fmla="*/ 902 h 903"/>
              <a:gd name="T80" fmla="*/ 260 w 452"/>
              <a:gd name="T81" fmla="*/ 899 h 903"/>
              <a:gd name="T82" fmla="*/ 305 w 452"/>
              <a:gd name="T83" fmla="*/ 882 h 903"/>
              <a:gd name="T84" fmla="*/ 343 w 452"/>
              <a:gd name="T85" fmla="*/ 854 h 903"/>
              <a:gd name="T86" fmla="*/ 372 w 452"/>
              <a:gd name="T87" fmla="*/ 815 h 903"/>
              <a:gd name="T88" fmla="*/ 389 w 452"/>
              <a:gd name="T89" fmla="*/ 771 h 903"/>
              <a:gd name="T90" fmla="*/ 391 w 452"/>
              <a:gd name="T91" fmla="*/ 30 h 903"/>
              <a:gd name="T92" fmla="*/ 447 w 452"/>
              <a:gd name="T93" fmla="*/ 26 h 903"/>
              <a:gd name="T94" fmla="*/ 451 w 452"/>
              <a:gd name="T95" fmla="*/ 9 h 903"/>
              <a:gd name="T96" fmla="*/ 437 w 452"/>
              <a:gd name="T97"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2" h="903">
                <a:moveTo>
                  <a:pt x="226" y="842"/>
                </a:moveTo>
                <a:lnTo>
                  <a:pt x="220" y="841"/>
                </a:lnTo>
                <a:lnTo>
                  <a:pt x="215" y="839"/>
                </a:lnTo>
                <a:lnTo>
                  <a:pt x="213" y="834"/>
                </a:lnTo>
                <a:lnTo>
                  <a:pt x="212" y="828"/>
                </a:lnTo>
                <a:lnTo>
                  <a:pt x="213" y="822"/>
                </a:lnTo>
                <a:lnTo>
                  <a:pt x="215" y="817"/>
                </a:lnTo>
                <a:lnTo>
                  <a:pt x="220" y="813"/>
                </a:lnTo>
                <a:lnTo>
                  <a:pt x="226" y="812"/>
                </a:lnTo>
                <a:lnTo>
                  <a:pt x="233" y="812"/>
                </a:lnTo>
                <a:lnTo>
                  <a:pt x="242" y="811"/>
                </a:lnTo>
                <a:lnTo>
                  <a:pt x="249" y="809"/>
                </a:lnTo>
                <a:lnTo>
                  <a:pt x="255" y="807"/>
                </a:lnTo>
                <a:lnTo>
                  <a:pt x="263" y="803"/>
                </a:lnTo>
                <a:lnTo>
                  <a:pt x="269" y="800"/>
                </a:lnTo>
                <a:lnTo>
                  <a:pt x="275" y="795"/>
                </a:lnTo>
                <a:lnTo>
                  <a:pt x="280" y="790"/>
                </a:lnTo>
                <a:lnTo>
                  <a:pt x="284" y="785"/>
                </a:lnTo>
                <a:lnTo>
                  <a:pt x="289" y="779"/>
                </a:lnTo>
                <a:lnTo>
                  <a:pt x="293" y="773"/>
                </a:lnTo>
                <a:lnTo>
                  <a:pt x="295" y="767"/>
                </a:lnTo>
                <a:lnTo>
                  <a:pt x="298" y="760"/>
                </a:lnTo>
                <a:lnTo>
                  <a:pt x="300" y="752"/>
                </a:lnTo>
                <a:lnTo>
                  <a:pt x="301" y="745"/>
                </a:lnTo>
                <a:lnTo>
                  <a:pt x="301" y="737"/>
                </a:lnTo>
                <a:lnTo>
                  <a:pt x="303" y="732"/>
                </a:lnTo>
                <a:lnTo>
                  <a:pt x="306" y="727"/>
                </a:lnTo>
                <a:lnTo>
                  <a:pt x="311" y="723"/>
                </a:lnTo>
                <a:lnTo>
                  <a:pt x="316" y="722"/>
                </a:lnTo>
                <a:lnTo>
                  <a:pt x="322" y="723"/>
                </a:lnTo>
                <a:lnTo>
                  <a:pt x="327" y="727"/>
                </a:lnTo>
                <a:lnTo>
                  <a:pt x="331" y="732"/>
                </a:lnTo>
                <a:lnTo>
                  <a:pt x="332" y="737"/>
                </a:lnTo>
                <a:lnTo>
                  <a:pt x="331" y="748"/>
                </a:lnTo>
                <a:lnTo>
                  <a:pt x="329" y="758"/>
                </a:lnTo>
                <a:lnTo>
                  <a:pt x="327" y="768"/>
                </a:lnTo>
                <a:lnTo>
                  <a:pt x="323" y="778"/>
                </a:lnTo>
                <a:lnTo>
                  <a:pt x="318" y="788"/>
                </a:lnTo>
                <a:lnTo>
                  <a:pt x="314" y="796"/>
                </a:lnTo>
                <a:lnTo>
                  <a:pt x="307" y="805"/>
                </a:lnTo>
                <a:lnTo>
                  <a:pt x="300" y="812"/>
                </a:lnTo>
                <a:lnTo>
                  <a:pt x="293" y="818"/>
                </a:lnTo>
                <a:lnTo>
                  <a:pt x="286" y="824"/>
                </a:lnTo>
                <a:lnTo>
                  <a:pt x="276" y="830"/>
                </a:lnTo>
                <a:lnTo>
                  <a:pt x="267" y="834"/>
                </a:lnTo>
                <a:lnTo>
                  <a:pt x="258" y="837"/>
                </a:lnTo>
                <a:lnTo>
                  <a:pt x="248" y="840"/>
                </a:lnTo>
                <a:lnTo>
                  <a:pt x="237" y="842"/>
                </a:lnTo>
                <a:lnTo>
                  <a:pt x="226" y="842"/>
                </a:lnTo>
                <a:close/>
                <a:moveTo>
                  <a:pt x="437" y="0"/>
                </a:moveTo>
                <a:lnTo>
                  <a:pt x="16" y="0"/>
                </a:lnTo>
                <a:lnTo>
                  <a:pt x="10" y="2"/>
                </a:lnTo>
                <a:lnTo>
                  <a:pt x="5" y="4"/>
                </a:lnTo>
                <a:lnTo>
                  <a:pt x="2" y="9"/>
                </a:lnTo>
                <a:lnTo>
                  <a:pt x="0" y="15"/>
                </a:lnTo>
                <a:lnTo>
                  <a:pt x="2" y="21"/>
                </a:lnTo>
                <a:lnTo>
                  <a:pt x="5" y="26"/>
                </a:lnTo>
                <a:lnTo>
                  <a:pt x="10" y="29"/>
                </a:lnTo>
                <a:lnTo>
                  <a:pt x="16" y="30"/>
                </a:lnTo>
                <a:lnTo>
                  <a:pt x="61" y="30"/>
                </a:lnTo>
                <a:lnTo>
                  <a:pt x="61" y="150"/>
                </a:lnTo>
                <a:lnTo>
                  <a:pt x="196" y="150"/>
                </a:lnTo>
                <a:lnTo>
                  <a:pt x="202" y="151"/>
                </a:lnTo>
                <a:lnTo>
                  <a:pt x="207" y="155"/>
                </a:lnTo>
                <a:lnTo>
                  <a:pt x="210" y="160"/>
                </a:lnTo>
                <a:lnTo>
                  <a:pt x="212" y="166"/>
                </a:lnTo>
                <a:lnTo>
                  <a:pt x="210" y="172"/>
                </a:lnTo>
                <a:lnTo>
                  <a:pt x="207" y="177"/>
                </a:lnTo>
                <a:lnTo>
                  <a:pt x="202" y="179"/>
                </a:lnTo>
                <a:lnTo>
                  <a:pt x="196" y="181"/>
                </a:lnTo>
                <a:lnTo>
                  <a:pt x="61" y="181"/>
                </a:lnTo>
                <a:lnTo>
                  <a:pt x="61" y="270"/>
                </a:lnTo>
                <a:lnTo>
                  <a:pt x="136" y="270"/>
                </a:lnTo>
                <a:lnTo>
                  <a:pt x="142" y="272"/>
                </a:lnTo>
                <a:lnTo>
                  <a:pt x="147" y="275"/>
                </a:lnTo>
                <a:lnTo>
                  <a:pt x="150" y="280"/>
                </a:lnTo>
                <a:lnTo>
                  <a:pt x="151" y="286"/>
                </a:lnTo>
                <a:lnTo>
                  <a:pt x="150" y="292"/>
                </a:lnTo>
                <a:lnTo>
                  <a:pt x="147" y="297"/>
                </a:lnTo>
                <a:lnTo>
                  <a:pt x="142" y="300"/>
                </a:lnTo>
                <a:lnTo>
                  <a:pt x="136" y="301"/>
                </a:lnTo>
                <a:lnTo>
                  <a:pt x="61" y="301"/>
                </a:lnTo>
                <a:lnTo>
                  <a:pt x="61" y="391"/>
                </a:lnTo>
                <a:lnTo>
                  <a:pt x="196" y="391"/>
                </a:lnTo>
                <a:lnTo>
                  <a:pt x="202" y="393"/>
                </a:lnTo>
                <a:lnTo>
                  <a:pt x="207" y="395"/>
                </a:lnTo>
                <a:lnTo>
                  <a:pt x="210" y="400"/>
                </a:lnTo>
                <a:lnTo>
                  <a:pt x="212" y="406"/>
                </a:lnTo>
                <a:lnTo>
                  <a:pt x="210" y="412"/>
                </a:lnTo>
                <a:lnTo>
                  <a:pt x="207" y="417"/>
                </a:lnTo>
                <a:lnTo>
                  <a:pt x="202" y="420"/>
                </a:lnTo>
                <a:lnTo>
                  <a:pt x="196" y="421"/>
                </a:lnTo>
                <a:lnTo>
                  <a:pt x="61" y="421"/>
                </a:lnTo>
                <a:lnTo>
                  <a:pt x="61" y="512"/>
                </a:lnTo>
                <a:lnTo>
                  <a:pt x="136" y="512"/>
                </a:lnTo>
                <a:lnTo>
                  <a:pt x="142" y="513"/>
                </a:lnTo>
                <a:lnTo>
                  <a:pt x="147" y="516"/>
                </a:lnTo>
                <a:lnTo>
                  <a:pt x="150" y="520"/>
                </a:lnTo>
                <a:lnTo>
                  <a:pt x="151" y="527"/>
                </a:lnTo>
                <a:lnTo>
                  <a:pt x="150" y="533"/>
                </a:lnTo>
                <a:lnTo>
                  <a:pt x="147" y="537"/>
                </a:lnTo>
                <a:lnTo>
                  <a:pt x="142" y="540"/>
                </a:lnTo>
                <a:lnTo>
                  <a:pt x="136" y="541"/>
                </a:lnTo>
                <a:lnTo>
                  <a:pt x="61" y="541"/>
                </a:lnTo>
                <a:lnTo>
                  <a:pt x="61" y="737"/>
                </a:lnTo>
                <a:lnTo>
                  <a:pt x="62" y="754"/>
                </a:lnTo>
                <a:lnTo>
                  <a:pt x="65" y="771"/>
                </a:lnTo>
                <a:lnTo>
                  <a:pt x="68" y="786"/>
                </a:lnTo>
                <a:lnTo>
                  <a:pt x="74" y="802"/>
                </a:lnTo>
                <a:lnTo>
                  <a:pt x="80" y="815"/>
                </a:lnTo>
                <a:lnTo>
                  <a:pt x="89" y="830"/>
                </a:lnTo>
                <a:lnTo>
                  <a:pt x="99" y="842"/>
                </a:lnTo>
                <a:lnTo>
                  <a:pt x="110" y="854"/>
                </a:lnTo>
                <a:lnTo>
                  <a:pt x="122" y="865"/>
                </a:lnTo>
                <a:lnTo>
                  <a:pt x="134" y="874"/>
                </a:lnTo>
                <a:lnTo>
                  <a:pt x="147" y="882"/>
                </a:lnTo>
                <a:lnTo>
                  <a:pt x="162" y="890"/>
                </a:lnTo>
                <a:lnTo>
                  <a:pt x="178" y="896"/>
                </a:lnTo>
                <a:lnTo>
                  <a:pt x="193" y="899"/>
                </a:lnTo>
                <a:lnTo>
                  <a:pt x="209" y="902"/>
                </a:lnTo>
                <a:lnTo>
                  <a:pt x="226" y="903"/>
                </a:lnTo>
                <a:lnTo>
                  <a:pt x="243" y="902"/>
                </a:lnTo>
                <a:lnTo>
                  <a:pt x="260" y="899"/>
                </a:lnTo>
                <a:lnTo>
                  <a:pt x="276" y="896"/>
                </a:lnTo>
                <a:lnTo>
                  <a:pt x="290" y="890"/>
                </a:lnTo>
                <a:lnTo>
                  <a:pt x="305" y="882"/>
                </a:lnTo>
                <a:lnTo>
                  <a:pt x="318" y="874"/>
                </a:lnTo>
                <a:lnTo>
                  <a:pt x="332" y="865"/>
                </a:lnTo>
                <a:lnTo>
                  <a:pt x="343" y="854"/>
                </a:lnTo>
                <a:lnTo>
                  <a:pt x="354" y="842"/>
                </a:lnTo>
                <a:lnTo>
                  <a:pt x="363" y="830"/>
                </a:lnTo>
                <a:lnTo>
                  <a:pt x="372" y="815"/>
                </a:lnTo>
                <a:lnTo>
                  <a:pt x="379" y="802"/>
                </a:lnTo>
                <a:lnTo>
                  <a:pt x="384" y="786"/>
                </a:lnTo>
                <a:lnTo>
                  <a:pt x="389" y="771"/>
                </a:lnTo>
                <a:lnTo>
                  <a:pt x="391" y="754"/>
                </a:lnTo>
                <a:lnTo>
                  <a:pt x="391" y="737"/>
                </a:lnTo>
                <a:lnTo>
                  <a:pt x="391" y="30"/>
                </a:lnTo>
                <a:lnTo>
                  <a:pt x="437" y="30"/>
                </a:lnTo>
                <a:lnTo>
                  <a:pt x="442" y="29"/>
                </a:lnTo>
                <a:lnTo>
                  <a:pt x="447" y="26"/>
                </a:lnTo>
                <a:lnTo>
                  <a:pt x="451" y="21"/>
                </a:lnTo>
                <a:lnTo>
                  <a:pt x="452" y="15"/>
                </a:lnTo>
                <a:lnTo>
                  <a:pt x="451" y="9"/>
                </a:lnTo>
                <a:lnTo>
                  <a:pt x="447" y="4"/>
                </a:lnTo>
                <a:lnTo>
                  <a:pt x="442" y="2"/>
                </a:lnTo>
                <a:lnTo>
                  <a:pt x="437" y="0"/>
                </a:lnTo>
                <a:close/>
              </a:path>
            </a:pathLst>
          </a:custGeom>
          <a:solidFill>
            <a:srgbClr val="65757D">
              <a:alpha val="73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Rectangle 22">
            <a:extLst>
              <a:ext uri="{FF2B5EF4-FFF2-40B4-BE49-F238E27FC236}">
                <a16:creationId xmlns:a16="http://schemas.microsoft.com/office/drawing/2014/main" id="{C1041034-F7FD-4462-9730-F760C407AD8F}"/>
              </a:ext>
            </a:extLst>
          </p:cNvPr>
          <p:cNvSpPr/>
          <p:nvPr/>
        </p:nvSpPr>
        <p:spPr>
          <a:xfrm>
            <a:off x="443345" y="2891321"/>
            <a:ext cx="4129429" cy="1548091"/>
          </a:xfrm>
          <a:prstGeom prst="rect">
            <a:avLst/>
          </a:prstGeom>
          <a:solidFill>
            <a:srgbClr val="1CADE4">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p>
        </p:txBody>
      </p:sp>
      <p:sp>
        <p:nvSpPr>
          <p:cNvPr id="6" name="Title 37">
            <a:extLst>
              <a:ext uri="{FF2B5EF4-FFF2-40B4-BE49-F238E27FC236}">
                <a16:creationId xmlns:a16="http://schemas.microsoft.com/office/drawing/2014/main" id="{63EAAA5A-8D78-4C7A-5D92-4E04AD9101CE}"/>
              </a:ext>
            </a:extLst>
          </p:cNvPr>
          <p:cNvSpPr txBox="1">
            <a:spLocks/>
          </p:cNvSpPr>
          <p:nvPr/>
        </p:nvSpPr>
        <p:spPr>
          <a:xfrm>
            <a:off x="355211" y="3356596"/>
            <a:ext cx="4129429" cy="498598"/>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solidFill>
                  <a:schemeClr val="bg1"/>
                </a:solidFill>
                <a:latin typeface="Century Gothic" panose="020B0502020202020204" pitchFamily="34" charset="0"/>
                <a:cs typeface="Segoe UI" panose="020B0502040204020203" pitchFamily="34" charset="0"/>
              </a:rPr>
              <a:t>The Paradox</a:t>
            </a:r>
          </a:p>
        </p:txBody>
      </p:sp>
      <p:sp>
        <p:nvSpPr>
          <p:cNvPr id="16" name="Title 37">
            <a:extLst>
              <a:ext uri="{FF2B5EF4-FFF2-40B4-BE49-F238E27FC236}">
                <a16:creationId xmlns:a16="http://schemas.microsoft.com/office/drawing/2014/main" id="{C0C8A7C1-54BB-E9A8-CCCE-59C47BED71F9}"/>
              </a:ext>
            </a:extLst>
          </p:cNvPr>
          <p:cNvSpPr txBox="1">
            <a:spLocks/>
          </p:cNvSpPr>
          <p:nvPr/>
        </p:nvSpPr>
        <p:spPr>
          <a:xfrm>
            <a:off x="679450" y="552717"/>
            <a:ext cx="10833100" cy="6647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dirty="0">
                <a:solidFill>
                  <a:srgbClr val="1CADE4"/>
                </a:solidFill>
                <a:latin typeface="Century Gothic" panose="020B0502020202020204" pitchFamily="34" charset="0"/>
                <a:cs typeface="Segoe UI" panose="020B0502040204020203" pitchFamily="34" charset="0"/>
              </a:rPr>
              <a:t>BACKGROUND</a:t>
            </a:r>
          </a:p>
        </p:txBody>
      </p:sp>
      <p:sp>
        <p:nvSpPr>
          <p:cNvPr id="17" name="Rectangle 16">
            <a:extLst>
              <a:ext uri="{FF2B5EF4-FFF2-40B4-BE49-F238E27FC236}">
                <a16:creationId xmlns:a16="http://schemas.microsoft.com/office/drawing/2014/main" id="{4EF6234D-CEE9-96D1-4A22-21BD85F6E39F}"/>
              </a:ext>
            </a:extLst>
          </p:cNvPr>
          <p:cNvSpPr/>
          <p:nvPr/>
        </p:nvSpPr>
        <p:spPr>
          <a:xfrm>
            <a:off x="0" y="-4966"/>
            <a:ext cx="12192000" cy="108857"/>
          </a:xfrm>
          <a:prstGeom prst="rect">
            <a:avLst/>
          </a:prstGeom>
          <a:solidFill>
            <a:srgbClr val="1CAD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401CD10C-8173-48FA-72F2-49634FBD47B2}"/>
              </a:ext>
            </a:extLst>
          </p:cNvPr>
          <p:cNvGrpSpPr/>
          <p:nvPr/>
        </p:nvGrpSpPr>
        <p:grpSpPr>
          <a:xfrm>
            <a:off x="5006619" y="2282288"/>
            <a:ext cx="6400802" cy="3145811"/>
            <a:chOff x="4790798" y="1934849"/>
            <a:chExt cx="6400802" cy="3145811"/>
          </a:xfrm>
        </p:grpSpPr>
        <p:sp>
          <p:nvSpPr>
            <p:cNvPr id="25" name="TextBox 24">
              <a:extLst>
                <a:ext uri="{FF2B5EF4-FFF2-40B4-BE49-F238E27FC236}">
                  <a16:creationId xmlns:a16="http://schemas.microsoft.com/office/drawing/2014/main" id="{0CB0A4BB-FE5F-4FA3-AF84-375FC3918F8A}"/>
                </a:ext>
              </a:extLst>
            </p:cNvPr>
            <p:cNvSpPr txBox="1"/>
            <p:nvPr/>
          </p:nvSpPr>
          <p:spPr>
            <a:xfrm>
              <a:off x="4790798" y="3972664"/>
              <a:ext cx="6400802" cy="1107996"/>
            </a:xfrm>
            <a:prstGeom prst="rect">
              <a:avLst/>
            </a:prstGeom>
            <a:noFill/>
          </p:spPr>
          <p:txBody>
            <a:bodyPr wrap="square" lIns="0" tIns="0" rIns="0" bIns="0" rtlCol="0" anchor="t">
              <a:spAutoFit/>
            </a:bodyPr>
            <a:lstStyle/>
            <a:p>
              <a:pPr marL="285750" indent="-285750">
                <a:spcBef>
                  <a:spcPts val="900"/>
                </a:spcBef>
                <a:buFont typeface="Arial" panose="020B0604020202020204" pitchFamily="34" charset="0"/>
                <a:buChar char="•"/>
              </a:pPr>
              <a:r>
                <a:rPr lang="en-US" sz="2400" dirty="0">
                  <a:solidFill>
                    <a:schemeClr val="tx1">
                      <a:lumMod val="75000"/>
                      <a:lumOff val="25000"/>
                    </a:schemeClr>
                  </a:solidFill>
                  <a:latin typeface="Tw Cen MT" panose="020B0602020104020603" pitchFamily="34" charset="0"/>
                </a:rPr>
                <a:t>The US also has lower life expectancy and higher avoidable mortality rates than several of other middle-and-high-income countries.</a:t>
              </a:r>
            </a:p>
          </p:txBody>
        </p:sp>
        <p:sp>
          <p:nvSpPr>
            <p:cNvPr id="2" name="TextBox 1">
              <a:extLst>
                <a:ext uri="{FF2B5EF4-FFF2-40B4-BE49-F238E27FC236}">
                  <a16:creationId xmlns:a16="http://schemas.microsoft.com/office/drawing/2014/main" id="{DC5675E4-B041-E804-BA9D-E8EBE845D0C0}"/>
                </a:ext>
              </a:extLst>
            </p:cNvPr>
            <p:cNvSpPr txBox="1"/>
            <p:nvPr/>
          </p:nvSpPr>
          <p:spPr>
            <a:xfrm>
              <a:off x="4790798" y="1934849"/>
              <a:ext cx="6400802" cy="1477328"/>
            </a:xfrm>
            <a:prstGeom prst="rect">
              <a:avLst/>
            </a:prstGeom>
            <a:noFill/>
          </p:spPr>
          <p:txBody>
            <a:bodyPr wrap="square" lIns="0" tIns="0" rIns="0" bIns="0" rtlCol="0" anchor="t">
              <a:spAutoFit/>
            </a:bodyPr>
            <a:lstStyle/>
            <a:p>
              <a:pPr marL="285750" indent="-285750">
                <a:spcBef>
                  <a:spcPts val="900"/>
                </a:spcBef>
                <a:buFont typeface="Arial" panose="020B0604020202020204" pitchFamily="34" charset="0"/>
                <a:buChar char="•"/>
              </a:pPr>
              <a:r>
                <a:rPr lang="en-US" sz="2400" dirty="0">
                  <a:solidFill>
                    <a:schemeClr val="tx1">
                      <a:lumMod val="75000"/>
                      <a:lumOff val="25000"/>
                    </a:schemeClr>
                  </a:solidFill>
                  <a:latin typeface="Tw Cen MT" panose="020B0602020104020603" pitchFamily="34" charset="0"/>
                </a:rPr>
                <a:t>The US has been the largest spender on healthcare compared to other nations, devoting almost twice as much of its economy to its healthcare as the average OECD country.</a:t>
              </a:r>
            </a:p>
          </p:txBody>
        </p:sp>
      </p:grpSp>
    </p:spTree>
    <p:extLst>
      <p:ext uri="{BB962C8B-B14F-4D97-AF65-F5344CB8AC3E}">
        <p14:creationId xmlns:p14="http://schemas.microsoft.com/office/powerpoint/2010/main" val="3176187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ight Triangle 1">
            <a:extLst>
              <a:ext uri="{FF2B5EF4-FFF2-40B4-BE49-F238E27FC236}">
                <a16:creationId xmlns:a16="http://schemas.microsoft.com/office/drawing/2014/main" id="{7917ABE9-D075-403C-968C-723EBBF2CC5F}"/>
              </a:ext>
            </a:extLst>
          </p:cNvPr>
          <p:cNvSpPr/>
          <p:nvPr/>
        </p:nvSpPr>
        <p:spPr>
          <a:xfrm>
            <a:off x="0" y="5918200"/>
            <a:ext cx="939800" cy="939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2A6E1DF-7F08-4404-9405-32DC424B1E06}"/>
              </a:ext>
            </a:extLst>
          </p:cNvPr>
          <p:cNvSpPr/>
          <p:nvPr/>
        </p:nvSpPr>
        <p:spPr>
          <a:xfrm>
            <a:off x="12052300" y="0"/>
            <a:ext cx="1397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7">
            <a:extLst>
              <a:ext uri="{FF2B5EF4-FFF2-40B4-BE49-F238E27FC236}">
                <a16:creationId xmlns:a16="http://schemas.microsoft.com/office/drawing/2014/main" id="{85F73A3E-C50A-4999-8754-B0370E460072}"/>
              </a:ext>
            </a:extLst>
          </p:cNvPr>
          <p:cNvSpPr txBox="1">
            <a:spLocks/>
          </p:cNvSpPr>
          <p:nvPr/>
        </p:nvSpPr>
        <p:spPr>
          <a:xfrm>
            <a:off x="679450" y="178645"/>
            <a:ext cx="10833100" cy="6647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dirty="0">
                <a:solidFill>
                  <a:schemeClr val="accent1"/>
                </a:solidFill>
                <a:latin typeface="Century Gothic" panose="020B0502020202020204" pitchFamily="34" charset="0"/>
                <a:cs typeface="Segoe UI" panose="020B0502040204020203" pitchFamily="34" charset="0"/>
              </a:rPr>
              <a:t>BUSINESS PROBLEM</a:t>
            </a:r>
          </a:p>
        </p:txBody>
      </p:sp>
      <p:grpSp>
        <p:nvGrpSpPr>
          <p:cNvPr id="8" name="Group 7">
            <a:extLst>
              <a:ext uri="{FF2B5EF4-FFF2-40B4-BE49-F238E27FC236}">
                <a16:creationId xmlns:a16="http://schemas.microsoft.com/office/drawing/2014/main" id="{BD2515E1-0153-9654-CA7D-7A00C4F366F0}"/>
              </a:ext>
            </a:extLst>
          </p:cNvPr>
          <p:cNvGrpSpPr/>
          <p:nvPr/>
        </p:nvGrpSpPr>
        <p:grpSpPr>
          <a:xfrm>
            <a:off x="227180" y="1202332"/>
            <a:ext cx="11285370" cy="4833897"/>
            <a:chOff x="939800" y="1507571"/>
            <a:chExt cx="10572750" cy="4528658"/>
          </a:xfrm>
        </p:grpSpPr>
        <p:sp>
          <p:nvSpPr>
            <p:cNvPr id="18" name="Rectangle 17">
              <a:extLst>
                <a:ext uri="{FF2B5EF4-FFF2-40B4-BE49-F238E27FC236}">
                  <a16:creationId xmlns:a16="http://schemas.microsoft.com/office/drawing/2014/main" id="{0A159F9A-6750-43DC-9701-4E29498830D3}"/>
                </a:ext>
              </a:extLst>
            </p:cNvPr>
            <p:cNvSpPr/>
            <p:nvPr/>
          </p:nvSpPr>
          <p:spPr>
            <a:xfrm>
              <a:off x="3975100" y="2038350"/>
              <a:ext cx="7537450" cy="3467100"/>
            </a:xfrm>
            <a:prstGeom prst="rect">
              <a:avLst/>
            </a:prstGeom>
            <a:pattFill prst="ltDn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B0F7E9A7-E7DC-4882-AA05-D0D99514B59E}"/>
                </a:ext>
              </a:extLst>
            </p:cNvPr>
            <p:cNvPicPr>
              <a:picLocks noChangeAspect="1"/>
            </p:cNvPicPr>
            <p:nvPr/>
          </p:nvPicPr>
          <p:blipFill rotWithShape="1">
            <a:blip r:embed="rId3">
              <a:extLst>
                <a:ext uri="{28A0092B-C50C-407E-A947-70E740481C1C}">
                  <a14:useLocalDpi xmlns:a14="http://schemas.microsoft.com/office/drawing/2010/main" val="0"/>
                </a:ext>
              </a:extLst>
            </a:blip>
            <a:srcRect l="773" t="30548" r="187" b="3418"/>
            <a:stretch/>
          </p:blipFill>
          <p:spPr>
            <a:xfrm>
              <a:off x="939800" y="1507571"/>
              <a:ext cx="4528658" cy="4528658"/>
            </a:xfrm>
            <a:custGeom>
              <a:avLst/>
              <a:gdLst>
                <a:gd name="connsiteX0" fmla="*/ 2264329 w 4528658"/>
                <a:gd name="connsiteY0" fmla="*/ 0 h 4528658"/>
                <a:gd name="connsiteX1" fmla="*/ 4528658 w 4528658"/>
                <a:gd name="connsiteY1" fmla="*/ 2264329 h 4528658"/>
                <a:gd name="connsiteX2" fmla="*/ 2264329 w 4528658"/>
                <a:gd name="connsiteY2" fmla="*/ 4528658 h 4528658"/>
                <a:gd name="connsiteX3" fmla="*/ 0 w 4528658"/>
                <a:gd name="connsiteY3" fmla="*/ 2264329 h 4528658"/>
                <a:gd name="connsiteX4" fmla="*/ 2264329 w 4528658"/>
                <a:gd name="connsiteY4" fmla="*/ 0 h 4528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28658" h="4528658">
                  <a:moveTo>
                    <a:pt x="2264329" y="0"/>
                  </a:moveTo>
                  <a:cubicBezTo>
                    <a:pt x="3514883" y="0"/>
                    <a:pt x="4528658" y="1013775"/>
                    <a:pt x="4528658" y="2264329"/>
                  </a:cubicBezTo>
                  <a:cubicBezTo>
                    <a:pt x="4528658" y="3514883"/>
                    <a:pt x="3514883" y="4528658"/>
                    <a:pt x="2264329" y="4528658"/>
                  </a:cubicBezTo>
                  <a:cubicBezTo>
                    <a:pt x="1013775" y="4528658"/>
                    <a:pt x="0" y="3514883"/>
                    <a:pt x="0" y="2264329"/>
                  </a:cubicBezTo>
                  <a:cubicBezTo>
                    <a:pt x="0" y="1013775"/>
                    <a:pt x="1013775" y="0"/>
                    <a:pt x="2264329" y="0"/>
                  </a:cubicBezTo>
                  <a:close/>
                </a:path>
              </a:pathLst>
            </a:custGeom>
          </p:spPr>
        </p:pic>
        <p:sp>
          <p:nvSpPr>
            <p:cNvPr id="16" name="Oval 15">
              <a:extLst>
                <a:ext uri="{FF2B5EF4-FFF2-40B4-BE49-F238E27FC236}">
                  <a16:creationId xmlns:a16="http://schemas.microsoft.com/office/drawing/2014/main" id="{267E3197-F756-4B8B-9ABB-9701F8D77CD1}"/>
                </a:ext>
              </a:extLst>
            </p:cNvPr>
            <p:cNvSpPr/>
            <p:nvPr/>
          </p:nvSpPr>
          <p:spPr>
            <a:xfrm>
              <a:off x="1061558" y="1629329"/>
              <a:ext cx="4285142" cy="4285142"/>
            </a:xfrm>
            <a:prstGeom prst="ellipse">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0CAC9E6-56D0-45DB-A764-54302E58B511}"/>
                </a:ext>
              </a:extLst>
            </p:cNvPr>
            <p:cNvGrpSpPr/>
            <p:nvPr/>
          </p:nvGrpSpPr>
          <p:grpSpPr>
            <a:xfrm>
              <a:off x="2595811" y="3187701"/>
              <a:ext cx="1216638" cy="1168400"/>
              <a:chOff x="8445500" y="1847850"/>
              <a:chExt cx="360363" cy="346075"/>
            </a:xfrm>
            <a:solidFill>
              <a:schemeClr val="accent1"/>
            </a:solidFill>
          </p:grpSpPr>
          <p:sp>
            <p:nvSpPr>
              <p:cNvPr id="11" name="Freeform 26">
                <a:extLst>
                  <a:ext uri="{FF2B5EF4-FFF2-40B4-BE49-F238E27FC236}">
                    <a16:creationId xmlns:a16="http://schemas.microsoft.com/office/drawing/2014/main" id="{AD8CC7D1-6A20-4BE6-978C-C4F3880658F3}"/>
                  </a:ext>
                </a:extLst>
              </p:cNvPr>
              <p:cNvSpPr>
                <a:spLocks/>
              </p:cNvSpPr>
              <p:nvPr/>
            </p:nvSpPr>
            <p:spPr bwMode="auto">
              <a:xfrm>
                <a:off x="8501063" y="2054225"/>
                <a:ext cx="241300" cy="139700"/>
              </a:xfrm>
              <a:custGeom>
                <a:avLst/>
                <a:gdLst>
                  <a:gd name="T0" fmla="*/ 48 w 64"/>
                  <a:gd name="T1" fmla="*/ 14 h 37"/>
                  <a:gd name="T2" fmla="*/ 43 w 64"/>
                  <a:gd name="T3" fmla="*/ 17 h 37"/>
                  <a:gd name="T4" fmla="*/ 37 w 64"/>
                  <a:gd name="T5" fmla="*/ 13 h 37"/>
                  <a:gd name="T6" fmla="*/ 33 w 64"/>
                  <a:gd name="T7" fmla="*/ 0 h 37"/>
                  <a:gd name="T8" fmla="*/ 30 w 64"/>
                  <a:gd name="T9" fmla="*/ 6 h 37"/>
                  <a:gd name="T10" fmla="*/ 25 w 64"/>
                  <a:gd name="T11" fmla="*/ 9 h 37"/>
                  <a:gd name="T12" fmla="*/ 20 w 64"/>
                  <a:gd name="T13" fmla="*/ 6 h 37"/>
                  <a:gd name="T14" fmla="*/ 17 w 64"/>
                  <a:gd name="T15" fmla="*/ 1 h 37"/>
                  <a:gd name="T16" fmla="*/ 16 w 64"/>
                  <a:gd name="T17" fmla="*/ 3 h 37"/>
                  <a:gd name="T18" fmla="*/ 11 w 64"/>
                  <a:gd name="T19" fmla="*/ 5 h 37"/>
                  <a:gd name="T20" fmla="*/ 0 w 64"/>
                  <a:gd name="T21" fmla="*/ 5 h 37"/>
                  <a:gd name="T22" fmla="*/ 32 w 64"/>
                  <a:gd name="T23" fmla="*/ 36 h 37"/>
                  <a:gd name="T24" fmla="*/ 33 w 64"/>
                  <a:gd name="T25" fmla="*/ 37 h 37"/>
                  <a:gd name="T26" fmla="*/ 34 w 64"/>
                  <a:gd name="T27" fmla="*/ 36 h 37"/>
                  <a:gd name="T28" fmla="*/ 64 w 64"/>
                  <a:gd name="T29" fmla="*/ 5 h 37"/>
                  <a:gd name="T30" fmla="*/ 53 w 64"/>
                  <a:gd name="T31" fmla="*/ 5 h 37"/>
                  <a:gd name="T32" fmla="*/ 48 w 64"/>
                  <a:gd name="T33" fmla="*/ 1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37">
                    <a:moveTo>
                      <a:pt x="48" y="14"/>
                    </a:moveTo>
                    <a:cubicBezTo>
                      <a:pt x="47" y="16"/>
                      <a:pt x="45" y="17"/>
                      <a:pt x="43" y="17"/>
                    </a:cubicBezTo>
                    <a:cubicBezTo>
                      <a:pt x="40" y="17"/>
                      <a:pt x="38" y="15"/>
                      <a:pt x="37" y="13"/>
                    </a:cubicBezTo>
                    <a:cubicBezTo>
                      <a:pt x="33" y="0"/>
                      <a:pt x="33" y="0"/>
                      <a:pt x="33" y="0"/>
                    </a:cubicBezTo>
                    <a:cubicBezTo>
                      <a:pt x="30" y="6"/>
                      <a:pt x="30" y="6"/>
                      <a:pt x="30" y="6"/>
                    </a:cubicBezTo>
                    <a:cubicBezTo>
                      <a:pt x="29" y="8"/>
                      <a:pt x="28" y="9"/>
                      <a:pt x="25" y="9"/>
                    </a:cubicBezTo>
                    <a:cubicBezTo>
                      <a:pt x="23" y="9"/>
                      <a:pt x="21" y="8"/>
                      <a:pt x="20" y="6"/>
                    </a:cubicBezTo>
                    <a:cubicBezTo>
                      <a:pt x="17" y="1"/>
                      <a:pt x="17" y="1"/>
                      <a:pt x="17" y="1"/>
                    </a:cubicBezTo>
                    <a:cubicBezTo>
                      <a:pt x="16" y="3"/>
                      <a:pt x="16" y="3"/>
                      <a:pt x="16" y="3"/>
                    </a:cubicBezTo>
                    <a:cubicBezTo>
                      <a:pt x="15" y="4"/>
                      <a:pt x="13" y="5"/>
                      <a:pt x="11" y="5"/>
                    </a:cubicBezTo>
                    <a:cubicBezTo>
                      <a:pt x="0" y="5"/>
                      <a:pt x="0" y="5"/>
                      <a:pt x="0" y="5"/>
                    </a:cubicBezTo>
                    <a:cubicBezTo>
                      <a:pt x="7" y="16"/>
                      <a:pt x="22" y="30"/>
                      <a:pt x="32" y="36"/>
                    </a:cubicBezTo>
                    <a:cubicBezTo>
                      <a:pt x="32" y="36"/>
                      <a:pt x="33" y="37"/>
                      <a:pt x="33" y="37"/>
                    </a:cubicBezTo>
                    <a:cubicBezTo>
                      <a:pt x="33" y="37"/>
                      <a:pt x="34" y="36"/>
                      <a:pt x="34" y="36"/>
                    </a:cubicBezTo>
                    <a:cubicBezTo>
                      <a:pt x="43" y="29"/>
                      <a:pt x="57" y="15"/>
                      <a:pt x="64" y="5"/>
                    </a:cubicBezTo>
                    <a:cubicBezTo>
                      <a:pt x="53" y="5"/>
                      <a:pt x="53" y="5"/>
                      <a:pt x="53" y="5"/>
                    </a:cubicBezTo>
                    <a:lnTo>
                      <a:pt x="48"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27">
                <a:extLst>
                  <a:ext uri="{FF2B5EF4-FFF2-40B4-BE49-F238E27FC236}">
                    <a16:creationId xmlns:a16="http://schemas.microsoft.com/office/drawing/2014/main" id="{AF9B03AE-B0A6-4EBC-8A13-CA3C923BD051}"/>
                  </a:ext>
                </a:extLst>
              </p:cNvPr>
              <p:cNvSpPr>
                <a:spLocks/>
              </p:cNvSpPr>
              <p:nvPr/>
            </p:nvSpPr>
            <p:spPr bwMode="auto">
              <a:xfrm>
                <a:off x="8459788" y="1847850"/>
                <a:ext cx="330200" cy="187325"/>
              </a:xfrm>
              <a:custGeom>
                <a:avLst/>
                <a:gdLst>
                  <a:gd name="T0" fmla="*/ 4 w 88"/>
                  <a:gd name="T1" fmla="*/ 48 h 50"/>
                  <a:gd name="T2" fmla="*/ 19 w 88"/>
                  <a:gd name="T3" fmla="*/ 48 h 50"/>
                  <a:gd name="T4" fmla="*/ 23 w 88"/>
                  <a:gd name="T5" fmla="*/ 42 h 50"/>
                  <a:gd name="T6" fmla="*/ 28 w 88"/>
                  <a:gd name="T7" fmla="*/ 40 h 50"/>
                  <a:gd name="T8" fmla="*/ 33 w 88"/>
                  <a:gd name="T9" fmla="*/ 43 h 50"/>
                  <a:gd name="T10" fmla="*/ 35 w 88"/>
                  <a:gd name="T11" fmla="*/ 46 h 50"/>
                  <a:gd name="T12" fmla="*/ 41 w 88"/>
                  <a:gd name="T13" fmla="*/ 35 h 50"/>
                  <a:gd name="T14" fmla="*/ 46 w 88"/>
                  <a:gd name="T15" fmla="*/ 32 h 50"/>
                  <a:gd name="T16" fmla="*/ 52 w 88"/>
                  <a:gd name="T17" fmla="*/ 36 h 50"/>
                  <a:gd name="T18" fmla="*/ 56 w 88"/>
                  <a:gd name="T19" fmla="*/ 50 h 50"/>
                  <a:gd name="T20" fmla="*/ 60 w 88"/>
                  <a:gd name="T21" fmla="*/ 48 h 50"/>
                  <a:gd name="T22" fmla="*/ 82 w 88"/>
                  <a:gd name="T23" fmla="*/ 48 h 50"/>
                  <a:gd name="T24" fmla="*/ 88 w 88"/>
                  <a:gd name="T25" fmla="*/ 26 h 50"/>
                  <a:gd name="T26" fmla="*/ 66 w 88"/>
                  <a:gd name="T27" fmla="*/ 0 h 50"/>
                  <a:gd name="T28" fmla="*/ 44 w 88"/>
                  <a:gd name="T29" fmla="*/ 16 h 50"/>
                  <a:gd name="T30" fmla="*/ 23 w 88"/>
                  <a:gd name="T31" fmla="*/ 0 h 50"/>
                  <a:gd name="T32" fmla="*/ 0 w 88"/>
                  <a:gd name="T33" fmla="*/ 29 h 50"/>
                  <a:gd name="T34" fmla="*/ 4 w 88"/>
                  <a:gd name="T35"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50">
                    <a:moveTo>
                      <a:pt x="4" y="48"/>
                    </a:moveTo>
                    <a:cubicBezTo>
                      <a:pt x="19" y="48"/>
                      <a:pt x="19" y="48"/>
                      <a:pt x="19" y="48"/>
                    </a:cubicBezTo>
                    <a:cubicBezTo>
                      <a:pt x="23" y="42"/>
                      <a:pt x="23" y="42"/>
                      <a:pt x="23" y="42"/>
                    </a:cubicBezTo>
                    <a:cubicBezTo>
                      <a:pt x="24" y="41"/>
                      <a:pt x="26" y="40"/>
                      <a:pt x="28" y="40"/>
                    </a:cubicBezTo>
                    <a:cubicBezTo>
                      <a:pt x="30" y="40"/>
                      <a:pt x="32" y="41"/>
                      <a:pt x="33" y="43"/>
                    </a:cubicBezTo>
                    <a:cubicBezTo>
                      <a:pt x="35" y="46"/>
                      <a:pt x="35" y="46"/>
                      <a:pt x="35" y="46"/>
                    </a:cubicBezTo>
                    <a:cubicBezTo>
                      <a:pt x="41" y="35"/>
                      <a:pt x="41" y="35"/>
                      <a:pt x="41" y="35"/>
                    </a:cubicBezTo>
                    <a:cubicBezTo>
                      <a:pt x="42" y="33"/>
                      <a:pt x="44" y="32"/>
                      <a:pt x="46" y="32"/>
                    </a:cubicBezTo>
                    <a:cubicBezTo>
                      <a:pt x="49" y="32"/>
                      <a:pt x="51" y="34"/>
                      <a:pt x="52" y="36"/>
                    </a:cubicBezTo>
                    <a:cubicBezTo>
                      <a:pt x="56" y="50"/>
                      <a:pt x="56" y="50"/>
                      <a:pt x="56" y="50"/>
                    </a:cubicBezTo>
                    <a:cubicBezTo>
                      <a:pt x="57" y="49"/>
                      <a:pt x="58" y="48"/>
                      <a:pt x="60" y="48"/>
                    </a:cubicBezTo>
                    <a:cubicBezTo>
                      <a:pt x="82" y="48"/>
                      <a:pt x="82" y="48"/>
                      <a:pt x="82" y="48"/>
                    </a:cubicBezTo>
                    <a:cubicBezTo>
                      <a:pt x="85" y="43"/>
                      <a:pt x="88" y="34"/>
                      <a:pt x="88" y="26"/>
                    </a:cubicBezTo>
                    <a:cubicBezTo>
                      <a:pt x="88" y="9"/>
                      <a:pt x="77" y="0"/>
                      <a:pt x="66" y="0"/>
                    </a:cubicBezTo>
                    <a:cubicBezTo>
                      <a:pt x="57" y="0"/>
                      <a:pt x="48" y="5"/>
                      <a:pt x="44" y="16"/>
                    </a:cubicBezTo>
                    <a:cubicBezTo>
                      <a:pt x="40" y="5"/>
                      <a:pt x="31" y="0"/>
                      <a:pt x="23" y="0"/>
                    </a:cubicBezTo>
                    <a:cubicBezTo>
                      <a:pt x="8" y="0"/>
                      <a:pt x="0" y="15"/>
                      <a:pt x="0" y="29"/>
                    </a:cubicBezTo>
                    <a:cubicBezTo>
                      <a:pt x="0" y="36"/>
                      <a:pt x="2" y="44"/>
                      <a:pt x="4"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28">
                <a:extLst>
                  <a:ext uri="{FF2B5EF4-FFF2-40B4-BE49-F238E27FC236}">
                    <a16:creationId xmlns:a16="http://schemas.microsoft.com/office/drawing/2014/main" id="{D3FF6F73-188C-43F0-94FE-0C1588D92332}"/>
                  </a:ext>
                </a:extLst>
              </p:cNvPr>
              <p:cNvSpPr>
                <a:spLocks/>
              </p:cNvSpPr>
              <p:nvPr/>
            </p:nvSpPr>
            <p:spPr bwMode="auto">
              <a:xfrm>
                <a:off x="8445500" y="1982788"/>
                <a:ext cx="360363" cy="120650"/>
              </a:xfrm>
              <a:custGeom>
                <a:avLst/>
                <a:gdLst>
                  <a:gd name="T0" fmla="*/ 94 w 96"/>
                  <a:gd name="T1" fmla="*/ 16 h 32"/>
                  <a:gd name="T2" fmla="*/ 64 w 96"/>
                  <a:gd name="T3" fmla="*/ 16 h 32"/>
                  <a:gd name="T4" fmla="*/ 62 w 96"/>
                  <a:gd name="T5" fmla="*/ 17 h 32"/>
                  <a:gd name="T6" fmla="*/ 59 w 96"/>
                  <a:gd name="T7" fmla="*/ 25 h 32"/>
                  <a:gd name="T8" fmla="*/ 52 w 96"/>
                  <a:gd name="T9" fmla="*/ 1 h 32"/>
                  <a:gd name="T10" fmla="*/ 50 w 96"/>
                  <a:gd name="T11" fmla="*/ 0 h 32"/>
                  <a:gd name="T12" fmla="*/ 48 w 96"/>
                  <a:gd name="T13" fmla="*/ 1 h 32"/>
                  <a:gd name="T14" fmla="*/ 40 w 96"/>
                  <a:gd name="T15" fmla="*/ 18 h 32"/>
                  <a:gd name="T16" fmla="*/ 34 w 96"/>
                  <a:gd name="T17" fmla="*/ 9 h 32"/>
                  <a:gd name="T18" fmla="*/ 32 w 96"/>
                  <a:gd name="T19" fmla="*/ 8 h 32"/>
                  <a:gd name="T20" fmla="*/ 30 w 96"/>
                  <a:gd name="T21" fmla="*/ 9 h 32"/>
                  <a:gd name="T22" fmla="*/ 25 w 96"/>
                  <a:gd name="T23" fmla="*/ 16 h 32"/>
                  <a:gd name="T24" fmla="*/ 2 w 96"/>
                  <a:gd name="T25" fmla="*/ 16 h 32"/>
                  <a:gd name="T26" fmla="*/ 0 w 96"/>
                  <a:gd name="T27" fmla="*/ 18 h 32"/>
                  <a:gd name="T28" fmla="*/ 2 w 96"/>
                  <a:gd name="T29" fmla="*/ 20 h 32"/>
                  <a:gd name="T30" fmla="*/ 26 w 96"/>
                  <a:gd name="T31" fmla="*/ 20 h 32"/>
                  <a:gd name="T32" fmla="*/ 28 w 96"/>
                  <a:gd name="T33" fmla="*/ 19 h 32"/>
                  <a:gd name="T34" fmla="*/ 32 w 96"/>
                  <a:gd name="T35" fmla="*/ 13 h 32"/>
                  <a:gd name="T36" fmla="*/ 38 w 96"/>
                  <a:gd name="T37" fmla="*/ 23 h 32"/>
                  <a:gd name="T38" fmla="*/ 40 w 96"/>
                  <a:gd name="T39" fmla="*/ 24 h 32"/>
                  <a:gd name="T40" fmla="*/ 42 w 96"/>
                  <a:gd name="T41" fmla="*/ 23 h 32"/>
                  <a:gd name="T42" fmla="*/ 49 w 96"/>
                  <a:gd name="T43" fmla="*/ 8 h 32"/>
                  <a:gd name="T44" fmla="*/ 56 w 96"/>
                  <a:gd name="T45" fmla="*/ 31 h 32"/>
                  <a:gd name="T46" fmla="*/ 58 w 96"/>
                  <a:gd name="T47" fmla="*/ 32 h 32"/>
                  <a:gd name="T48" fmla="*/ 60 w 96"/>
                  <a:gd name="T49" fmla="*/ 31 h 32"/>
                  <a:gd name="T50" fmla="*/ 65 w 96"/>
                  <a:gd name="T51" fmla="*/ 20 h 32"/>
                  <a:gd name="T52" fmla="*/ 94 w 96"/>
                  <a:gd name="T53" fmla="*/ 20 h 32"/>
                  <a:gd name="T54" fmla="*/ 96 w 96"/>
                  <a:gd name="T55" fmla="*/ 18 h 32"/>
                  <a:gd name="T56" fmla="*/ 94 w 96"/>
                  <a:gd name="T57"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6" h="32">
                    <a:moveTo>
                      <a:pt x="94" y="16"/>
                    </a:moveTo>
                    <a:cubicBezTo>
                      <a:pt x="64" y="16"/>
                      <a:pt x="64" y="16"/>
                      <a:pt x="64" y="16"/>
                    </a:cubicBezTo>
                    <a:cubicBezTo>
                      <a:pt x="63" y="16"/>
                      <a:pt x="63" y="16"/>
                      <a:pt x="62" y="17"/>
                    </a:cubicBezTo>
                    <a:cubicBezTo>
                      <a:pt x="59" y="25"/>
                      <a:pt x="59" y="25"/>
                      <a:pt x="59" y="25"/>
                    </a:cubicBezTo>
                    <a:cubicBezTo>
                      <a:pt x="52" y="1"/>
                      <a:pt x="52" y="1"/>
                      <a:pt x="52" y="1"/>
                    </a:cubicBezTo>
                    <a:cubicBezTo>
                      <a:pt x="52" y="1"/>
                      <a:pt x="51" y="0"/>
                      <a:pt x="50" y="0"/>
                    </a:cubicBezTo>
                    <a:cubicBezTo>
                      <a:pt x="49" y="0"/>
                      <a:pt x="49" y="0"/>
                      <a:pt x="48" y="1"/>
                    </a:cubicBezTo>
                    <a:cubicBezTo>
                      <a:pt x="40" y="18"/>
                      <a:pt x="40" y="18"/>
                      <a:pt x="40" y="18"/>
                    </a:cubicBezTo>
                    <a:cubicBezTo>
                      <a:pt x="34" y="9"/>
                      <a:pt x="34" y="9"/>
                      <a:pt x="34" y="9"/>
                    </a:cubicBezTo>
                    <a:cubicBezTo>
                      <a:pt x="33" y="8"/>
                      <a:pt x="33" y="8"/>
                      <a:pt x="32" y="8"/>
                    </a:cubicBezTo>
                    <a:cubicBezTo>
                      <a:pt x="31" y="8"/>
                      <a:pt x="31" y="8"/>
                      <a:pt x="30" y="9"/>
                    </a:cubicBezTo>
                    <a:cubicBezTo>
                      <a:pt x="25" y="16"/>
                      <a:pt x="25" y="16"/>
                      <a:pt x="25" y="16"/>
                    </a:cubicBezTo>
                    <a:cubicBezTo>
                      <a:pt x="2" y="16"/>
                      <a:pt x="2" y="16"/>
                      <a:pt x="2" y="16"/>
                    </a:cubicBezTo>
                    <a:cubicBezTo>
                      <a:pt x="1" y="16"/>
                      <a:pt x="0" y="17"/>
                      <a:pt x="0" y="18"/>
                    </a:cubicBezTo>
                    <a:cubicBezTo>
                      <a:pt x="0" y="19"/>
                      <a:pt x="1" y="20"/>
                      <a:pt x="2" y="20"/>
                    </a:cubicBezTo>
                    <a:cubicBezTo>
                      <a:pt x="26" y="20"/>
                      <a:pt x="26" y="20"/>
                      <a:pt x="26" y="20"/>
                    </a:cubicBezTo>
                    <a:cubicBezTo>
                      <a:pt x="27" y="20"/>
                      <a:pt x="27" y="20"/>
                      <a:pt x="28" y="19"/>
                    </a:cubicBezTo>
                    <a:cubicBezTo>
                      <a:pt x="32" y="13"/>
                      <a:pt x="32" y="13"/>
                      <a:pt x="32" y="13"/>
                    </a:cubicBezTo>
                    <a:cubicBezTo>
                      <a:pt x="38" y="23"/>
                      <a:pt x="38" y="23"/>
                      <a:pt x="38" y="23"/>
                    </a:cubicBezTo>
                    <a:cubicBezTo>
                      <a:pt x="39" y="24"/>
                      <a:pt x="39" y="24"/>
                      <a:pt x="40" y="24"/>
                    </a:cubicBezTo>
                    <a:cubicBezTo>
                      <a:pt x="41" y="24"/>
                      <a:pt x="41" y="24"/>
                      <a:pt x="42" y="23"/>
                    </a:cubicBezTo>
                    <a:cubicBezTo>
                      <a:pt x="49" y="8"/>
                      <a:pt x="49" y="8"/>
                      <a:pt x="49" y="8"/>
                    </a:cubicBezTo>
                    <a:cubicBezTo>
                      <a:pt x="56" y="31"/>
                      <a:pt x="56" y="31"/>
                      <a:pt x="56" y="31"/>
                    </a:cubicBezTo>
                    <a:cubicBezTo>
                      <a:pt x="56" y="31"/>
                      <a:pt x="57" y="32"/>
                      <a:pt x="58" y="32"/>
                    </a:cubicBezTo>
                    <a:cubicBezTo>
                      <a:pt x="59" y="32"/>
                      <a:pt x="59" y="32"/>
                      <a:pt x="60" y="31"/>
                    </a:cubicBezTo>
                    <a:cubicBezTo>
                      <a:pt x="65" y="20"/>
                      <a:pt x="65" y="20"/>
                      <a:pt x="65" y="20"/>
                    </a:cubicBezTo>
                    <a:cubicBezTo>
                      <a:pt x="94" y="20"/>
                      <a:pt x="94" y="20"/>
                      <a:pt x="94" y="20"/>
                    </a:cubicBezTo>
                    <a:cubicBezTo>
                      <a:pt x="95" y="20"/>
                      <a:pt x="96" y="19"/>
                      <a:pt x="96" y="18"/>
                    </a:cubicBezTo>
                    <a:cubicBezTo>
                      <a:pt x="96" y="17"/>
                      <a:pt x="95" y="16"/>
                      <a:pt x="9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 name="TextBox 18">
              <a:extLst>
                <a:ext uri="{FF2B5EF4-FFF2-40B4-BE49-F238E27FC236}">
                  <a16:creationId xmlns:a16="http://schemas.microsoft.com/office/drawing/2014/main" id="{FB752F70-A91A-4E1D-A4FC-12D83440F787}"/>
                </a:ext>
              </a:extLst>
            </p:cNvPr>
            <p:cNvSpPr txBox="1"/>
            <p:nvPr/>
          </p:nvSpPr>
          <p:spPr>
            <a:xfrm>
              <a:off x="5787150" y="2407060"/>
              <a:ext cx="5406707" cy="2768082"/>
            </a:xfrm>
            <a:prstGeom prst="rect">
              <a:avLst/>
            </a:prstGeom>
            <a:noFill/>
            <a:ln>
              <a:noFill/>
            </a:ln>
          </p:spPr>
          <p:txBody>
            <a:bodyPr wrap="square" lIns="0" tIns="0" rIns="0" bIns="0" rtlCol="0" anchor="t">
              <a:spAutoFit/>
            </a:bodyPr>
            <a:lstStyle/>
            <a:p>
              <a:pPr>
                <a:buClr>
                  <a:schemeClr val="accent1"/>
                </a:buClr>
              </a:pPr>
              <a:r>
                <a:rPr lang="en-US" sz="3200" dirty="0">
                  <a:latin typeface="Tw Cen MT" panose="020B0602020104020603" pitchFamily="34" charset="0"/>
                </a:rPr>
                <a:t>How can healthcare providers use predictive healthcare analytics to take proactive measures to prevent the onset of illnesses and premature death and improve health outcomes in the long-run</a:t>
              </a:r>
              <a:r>
                <a:rPr lang="en-US" sz="2800" dirty="0">
                  <a:latin typeface="Arial" panose="020B0604020202020204" pitchFamily="34" charset="0"/>
                  <a:cs typeface="Arial" panose="020B0604020202020204" pitchFamily="34" charset="0"/>
                </a:rPr>
                <a:t>?</a:t>
              </a:r>
              <a:endParaRPr lang="en-US" sz="32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526526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5E4AEA6B-F47F-4709-839A-5737A94AEB83}"/>
              </a:ext>
            </a:extLst>
          </p:cNvPr>
          <p:cNvSpPr/>
          <p:nvPr/>
        </p:nvSpPr>
        <p:spPr>
          <a:xfrm>
            <a:off x="0" y="0"/>
            <a:ext cx="4238612" cy="6858000"/>
          </a:xfrm>
          <a:prstGeom prst="rect">
            <a:avLst/>
          </a:prstGeom>
          <a:solidFill>
            <a:srgbClr val="1CAD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 name="Rectangle 2">
            <a:extLst>
              <a:ext uri="{FF2B5EF4-FFF2-40B4-BE49-F238E27FC236}">
                <a16:creationId xmlns:a16="http://schemas.microsoft.com/office/drawing/2014/main" id="{4F8DEDA3-B46A-465D-A28F-C7BCF83BCE82}"/>
              </a:ext>
            </a:extLst>
          </p:cNvPr>
          <p:cNvSpPr/>
          <p:nvPr/>
        </p:nvSpPr>
        <p:spPr>
          <a:xfrm>
            <a:off x="4238624" y="-1"/>
            <a:ext cx="7953376" cy="6857999"/>
          </a:xfrm>
          <a:prstGeom prst="rect">
            <a:avLst/>
          </a:prstGeom>
          <a:solidFill>
            <a:srgbClr val="48545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F566B1F6-DE44-45BD-AD26-046036C8B050}"/>
              </a:ext>
            </a:extLst>
          </p:cNvPr>
          <p:cNvSpPr/>
          <p:nvPr/>
        </p:nvSpPr>
        <p:spPr>
          <a:xfrm>
            <a:off x="5254768" y="6815270"/>
            <a:ext cx="631015" cy="45719"/>
          </a:xfrm>
          <a:prstGeom prst="rect">
            <a:avLst/>
          </a:prstGeom>
          <a:solidFill>
            <a:srgbClr val="00B7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F62CDB4E-BD09-44AE-8353-A8137BB95B86}"/>
              </a:ext>
            </a:extLst>
          </p:cNvPr>
          <p:cNvCxnSpPr>
            <a:cxnSpLocks/>
          </p:cNvCxnSpPr>
          <p:nvPr/>
        </p:nvCxnSpPr>
        <p:spPr>
          <a:xfrm>
            <a:off x="8428377" y="272362"/>
            <a:ext cx="0" cy="622640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71DA6E64-DDFC-41DD-B128-B5EDE4C513F6}"/>
              </a:ext>
            </a:extLst>
          </p:cNvPr>
          <p:cNvSpPr/>
          <p:nvPr/>
        </p:nvSpPr>
        <p:spPr>
          <a:xfrm>
            <a:off x="8156913" y="3114103"/>
            <a:ext cx="542928" cy="542926"/>
          </a:xfrm>
          <a:prstGeom prst="ellipse">
            <a:avLst/>
          </a:prstGeom>
          <a:solidFill>
            <a:srgbClr val="23222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pic>
        <p:nvPicPr>
          <p:cNvPr id="27" name="Graphic 26">
            <a:extLst>
              <a:ext uri="{FF2B5EF4-FFF2-40B4-BE49-F238E27FC236}">
                <a16:creationId xmlns:a16="http://schemas.microsoft.com/office/drawing/2014/main" id="{A3A2062D-801E-4F71-8196-38626EA6AE1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680001" y="455015"/>
            <a:ext cx="631015" cy="432590"/>
          </a:xfrm>
          <a:prstGeom prst="rect">
            <a:avLst/>
          </a:prstGeom>
        </p:spPr>
      </p:pic>
      <p:sp>
        <p:nvSpPr>
          <p:cNvPr id="37" name="Rectangle 36">
            <a:extLst>
              <a:ext uri="{FF2B5EF4-FFF2-40B4-BE49-F238E27FC236}">
                <a16:creationId xmlns:a16="http://schemas.microsoft.com/office/drawing/2014/main" id="{B6506553-FAFA-43C3-BE93-04E6CC16753D}"/>
              </a:ext>
            </a:extLst>
          </p:cNvPr>
          <p:cNvSpPr/>
          <p:nvPr/>
        </p:nvSpPr>
        <p:spPr>
          <a:xfrm>
            <a:off x="4680001" y="1188398"/>
            <a:ext cx="3320999" cy="307777"/>
          </a:xfrm>
          <a:prstGeom prst="rect">
            <a:avLst/>
          </a:prstGeom>
        </p:spPr>
        <p:txBody>
          <a:bodyPr wrap="square" lIns="0" tIns="0" rIns="0" bIns="0">
            <a:spAutoFit/>
          </a:bodyPr>
          <a:lstStyle/>
          <a:p>
            <a:pPr>
              <a:spcAft>
                <a:spcPts val="1200"/>
              </a:spcAft>
              <a:buClr>
                <a:srgbClr val="EA6C58"/>
              </a:buClr>
            </a:pPr>
            <a:r>
              <a:rPr lang="en-US" sz="2000" b="1" dirty="0">
                <a:solidFill>
                  <a:schemeClr val="bg1"/>
                </a:solidFill>
                <a:latin typeface="Tw Cen MT" panose="020B0602020104020603" pitchFamily="34" charset="0"/>
              </a:rPr>
              <a:t>TUVA/Syntegra Project</a:t>
            </a:r>
          </a:p>
        </p:txBody>
      </p:sp>
      <p:sp>
        <p:nvSpPr>
          <p:cNvPr id="41" name="Rectangle 40">
            <a:extLst>
              <a:ext uri="{FF2B5EF4-FFF2-40B4-BE49-F238E27FC236}">
                <a16:creationId xmlns:a16="http://schemas.microsoft.com/office/drawing/2014/main" id="{5EBC1E0C-9C96-4465-8B77-B251BE8B9EC1}"/>
              </a:ext>
            </a:extLst>
          </p:cNvPr>
          <p:cNvSpPr/>
          <p:nvPr/>
        </p:nvSpPr>
        <p:spPr>
          <a:xfrm>
            <a:off x="4510077" y="1795416"/>
            <a:ext cx="3595422" cy="43396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a:spcAft>
                <a:spcPts val="1200"/>
              </a:spcAft>
              <a:buClr>
                <a:srgbClr val="EA6C58"/>
              </a:buClr>
            </a:pPr>
            <a:r>
              <a:rPr lang="en-US" dirty="0">
                <a:solidFill>
                  <a:schemeClr val="bg1"/>
                </a:solidFill>
                <a:latin typeface="Tw Cen MT" panose="020B0602020104020603" pitchFamily="34" charset="0"/>
                <a:cs typeface="Segoe UI" panose="020B0502040204020203" pitchFamily="34" charset="0"/>
              </a:rPr>
              <a:t>Synthetic datasets from real patient records to facilitate research and analysis while preserving privacy and data confidentiality.</a:t>
            </a:r>
          </a:p>
          <a:p>
            <a:pPr>
              <a:spcAft>
                <a:spcPts val="1200"/>
              </a:spcAft>
              <a:buClr>
                <a:srgbClr val="EA6C58"/>
              </a:buClr>
            </a:pPr>
            <a:r>
              <a:rPr lang="en-US" dirty="0">
                <a:solidFill>
                  <a:schemeClr val="bg1"/>
                </a:solidFill>
                <a:latin typeface="Tw Cen MT" panose="020B0602020104020603" pitchFamily="34" charset="0"/>
                <a:cs typeface="Segoe UI" panose="020B0502040204020203" pitchFamily="34" charset="0"/>
              </a:rPr>
              <a:t>1,000 simulated patients (in all 50 states) with disease information, clinical visits, outcomes and insurance claims.</a:t>
            </a:r>
          </a:p>
          <a:p>
            <a:pPr>
              <a:spcAft>
                <a:spcPts val="1200"/>
              </a:spcAft>
              <a:buClr>
                <a:srgbClr val="EA6C58"/>
              </a:buClr>
            </a:pPr>
            <a:r>
              <a:rPr lang="en-US" dirty="0">
                <a:solidFill>
                  <a:schemeClr val="bg1"/>
                </a:solidFill>
                <a:latin typeface="Tw Cen MT" panose="020B0602020104020603" pitchFamily="34" charset="0"/>
                <a:cs typeface="Segoe UI" panose="020B0502040204020203" pitchFamily="34" charset="0"/>
              </a:rPr>
              <a:t>Allows researchers to identify key health trends and stimulate treatments before they are used on patients in the real world.</a:t>
            </a:r>
          </a:p>
          <a:p>
            <a:pPr>
              <a:spcAft>
                <a:spcPts val="1200"/>
              </a:spcAft>
              <a:buClr>
                <a:srgbClr val="EA6C58"/>
              </a:buClr>
            </a:pPr>
            <a:r>
              <a:rPr lang="en-US" dirty="0">
                <a:solidFill>
                  <a:schemeClr val="bg1"/>
                </a:solidFill>
                <a:latin typeface="Tw Cen MT" panose="020B0602020104020603" pitchFamily="34" charset="0"/>
                <a:cs typeface="Segoe UI" panose="020B0502040204020203" pitchFamily="34" charset="0"/>
              </a:rPr>
              <a:t>Uses machine learning, real Electronic Health Records (EHR) and insurance claims records to create patient data.</a:t>
            </a:r>
          </a:p>
        </p:txBody>
      </p:sp>
      <p:sp>
        <p:nvSpPr>
          <p:cNvPr id="38" name="Rectangle 37">
            <a:extLst>
              <a:ext uri="{FF2B5EF4-FFF2-40B4-BE49-F238E27FC236}">
                <a16:creationId xmlns:a16="http://schemas.microsoft.com/office/drawing/2014/main" id="{639F9DF4-9578-487C-9432-EF20F551A9E9}"/>
              </a:ext>
            </a:extLst>
          </p:cNvPr>
          <p:cNvSpPr/>
          <p:nvPr/>
        </p:nvSpPr>
        <p:spPr>
          <a:xfrm>
            <a:off x="9085814" y="1188398"/>
            <a:ext cx="2392067" cy="276999"/>
          </a:xfrm>
          <a:prstGeom prst="rect">
            <a:avLst/>
          </a:prstGeom>
        </p:spPr>
        <p:txBody>
          <a:bodyPr wrap="square" lIns="0" tIns="0" rIns="0" bIns="0">
            <a:spAutoFit/>
          </a:bodyPr>
          <a:lstStyle/>
          <a:p>
            <a:pPr>
              <a:spcAft>
                <a:spcPts val="1200"/>
              </a:spcAft>
              <a:buClr>
                <a:srgbClr val="EA6C58"/>
              </a:buClr>
            </a:pPr>
            <a:r>
              <a:rPr lang="en-US" sz="2000" b="1" dirty="0">
                <a:solidFill>
                  <a:schemeClr val="bg1"/>
                </a:solidFill>
                <a:latin typeface="Tw Cen MT" panose="020B0602020104020603" pitchFamily="34" charset="0"/>
              </a:rPr>
              <a:t>Datasets</a:t>
            </a:r>
          </a:p>
        </p:txBody>
      </p:sp>
      <p:sp>
        <p:nvSpPr>
          <p:cNvPr id="42" name="Rectangle 41">
            <a:extLst>
              <a:ext uri="{FF2B5EF4-FFF2-40B4-BE49-F238E27FC236}">
                <a16:creationId xmlns:a16="http://schemas.microsoft.com/office/drawing/2014/main" id="{85969F1D-BC72-48F3-9695-C08AAC460094}"/>
              </a:ext>
            </a:extLst>
          </p:cNvPr>
          <p:cNvSpPr/>
          <p:nvPr/>
        </p:nvSpPr>
        <p:spPr>
          <a:xfrm>
            <a:off x="8855754" y="1795416"/>
            <a:ext cx="3227381" cy="39885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a:spcAft>
                <a:spcPts val="1200"/>
              </a:spcAft>
              <a:buClr>
                <a:srgbClr val="EA6C58"/>
              </a:buClr>
            </a:pPr>
            <a:r>
              <a:rPr lang="en-US" dirty="0">
                <a:solidFill>
                  <a:schemeClr val="bg1"/>
                </a:solidFill>
                <a:latin typeface="Tw Cen MT" panose="020B0602020104020603" pitchFamily="34" charset="0"/>
                <a:cs typeface="Segoe UI" panose="020B0502040204020203" pitchFamily="34" charset="0"/>
              </a:rPr>
              <a:t>8 subsets, from the original dataset, were used from the primary dataset that are listed below:</a:t>
            </a:r>
          </a:p>
          <a:p>
            <a:pPr marL="285750" indent="-285750">
              <a:lnSpc>
                <a:spcPts val="1600"/>
              </a:lnSpc>
              <a:spcAft>
                <a:spcPts val="1200"/>
              </a:spcAft>
              <a:buClr>
                <a:srgbClr val="1CADE4"/>
              </a:buClr>
              <a:buFont typeface="Arial" panose="020B0604020202020204" pitchFamily="34" charset="0"/>
              <a:buChar char="•"/>
            </a:pPr>
            <a:r>
              <a:rPr lang="en-US" dirty="0">
                <a:solidFill>
                  <a:schemeClr val="bg1"/>
                </a:solidFill>
                <a:latin typeface="Tw Cen MT" panose="020B0602020104020603" pitchFamily="34" charset="0"/>
                <a:cs typeface="Segoe UI" panose="020B0502040204020203" pitchFamily="34" charset="0"/>
              </a:rPr>
              <a:t>Allergy</a:t>
            </a:r>
          </a:p>
          <a:p>
            <a:pPr marL="285750" indent="-285750">
              <a:lnSpc>
                <a:spcPts val="1600"/>
              </a:lnSpc>
              <a:spcAft>
                <a:spcPts val="1200"/>
              </a:spcAft>
              <a:buClr>
                <a:srgbClr val="1CADE4"/>
              </a:buClr>
              <a:buFont typeface="Arial" panose="020B0604020202020204" pitchFamily="34" charset="0"/>
              <a:buChar char="•"/>
            </a:pPr>
            <a:r>
              <a:rPr lang="en-US" dirty="0">
                <a:solidFill>
                  <a:schemeClr val="bg1"/>
                </a:solidFill>
                <a:latin typeface="Tw Cen MT" panose="020B0602020104020603" pitchFamily="34" charset="0"/>
                <a:cs typeface="Segoe UI" panose="020B0502040204020203" pitchFamily="34" charset="0"/>
              </a:rPr>
              <a:t>Condition</a:t>
            </a:r>
          </a:p>
          <a:p>
            <a:pPr marL="285750" indent="-285750">
              <a:lnSpc>
                <a:spcPts val="1600"/>
              </a:lnSpc>
              <a:spcAft>
                <a:spcPts val="1200"/>
              </a:spcAft>
              <a:buClr>
                <a:srgbClr val="1CADE4"/>
              </a:buClr>
              <a:buFont typeface="Arial" panose="020B0604020202020204" pitchFamily="34" charset="0"/>
              <a:buChar char="•"/>
            </a:pPr>
            <a:r>
              <a:rPr lang="en-US" dirty="0">
                <a:solidFill>
                  <a:schemeClr val="bg1"/>
                </a:solidFill>
                <a:latin typeface="Tw Cen MT" panose="020B0602020104020603" pitchFamily="34" charset="0"/>
                <a:cs typeface="Segoe UI" panose="020B0502040204020203" pitchFamily="34" charset="0"/>
              </a:rPr>
              <a:t>Coverage</a:t>
            </a:r>
          </a:p>
          <a:p>
            <a:pPr marL="285750" indent="-285750">
              <a:lnSpc>
                <a:spcPts val="1600"/>
              </a:lnSpc>
              <a:spcAft>
                <a:spcPts val="1200"/>
              </a:spcAft>
              <a:buClr>
                <a:srgbClr val="1CADE4"/>
              </a:buClr>
              <a:buFont typeface="Arial" panose="020B0604020202020204" pitchFamily="34" charset="0"/>
              <a:buChar char="•"/>
            </a:pPr>
            <a:r>
              <a:rPr lang="en-US" dirty="0">
                <a:solidFill>
                  <a:schemeClr val="bg1"/>
                </a:solidFill>
                <a:latin typeface="Tw Cen MT" panose="020B0602020104020603" pitchFamily="34" charset="0"/>
                <a:cs typeface="Segoe UI" panose="020B0502040204020203" pitchFamily="34" charset="0"/>
              </a:rPr>
              <a:t>Encounter</a:t>
            </a:r>
          </a:p>
          <a:p>
            <a:pPr marL="285750" indent="-285750">
              <a:lnSpc>
                <a:spcPts val="1600"/>
              </a:lnSpc>
              <a:spcAft>
                <a:spcPts val="1200"/>
              </a:spcAft>
              <a:buClr>
                <a:srgbClr val="1CADE4"/>
              </a:buClr>
              <a:buFont typeface="Arial" panose="020B0604020202020204" pitchFamily="34" charset="0"/>
              <a:buChar char="•"/>
            </a:pPr>
            <a:r>
              <a:rPr lang="en-US" dirty="0">
                <a:solidFill>
                  <a:schemeClr val="bg1"/>
                </a:solidFill>
                <a:latin typeface="Tw Cen MT" panose="020B0602020104020603" pitchFamily="34" charset="0"/>
                <a:cs typeface="Segoe UI" panose="020B0502040204020203" pitchFamily="34" charset="0"/>
              </a:rPr>
              <a:t>Medical Claim</a:t>
            </a:r>
          </a:p>
          <a:p>
            <a:pPr marL="285750" indent="-285750">
              <a:lnSpc>
                <a:spcPts val="1600"/>
              </a:lnSpc>
              <a:spcAft>
                <a:spcPts val="1200"/>
              </a:spcAft>
              <a:buClr>
                <a:srgbClr val="1CADE4"/>
              </a:buClr>
              <a:buFont typeface="Arial" panose="020B0604020202020204" pitchFamily="34" charset="0"/>
              <a:buChar char="•"/>
            </a:pPr>
            <a:r>
              <a:rPr lang="en-US" dirty="0">
                <a:solidFill>
                  <a:schemeClr val="bg1"/>
                </a:solidFill>
                <a:latin typeface="Tw Cen MT" panose="020B0602020104020603" pitchFamily="34" charset="0"/>
                <a:cs typeface="Segoe UI" panose="020B0502040204020203" pitchFamily="34" charset="0"/>
              </a:rPr>
              <a:t>Medication</a:t>
            </a:r>
          </a:p>
          <a:p>
            <a:pPr marL="285750" indent="-285750">
              <a:lnSpc>
                <a:spcPts val="1600"/>
              </a:lnSpc>
              <a:spcAft>
                <a:spcPts val="1200"/>
              </a:spcAft>
              <a:buClr>
                <a:srgbClr val="1CADE4"/>
              </a:buClr>
              <a:buFont typeface="Arial" panose="020B0604020202020204" pitchFamily="34" charset="0"/>
              <a:buChar char="•"/>
            </a:pPr>
            <a:r>
              <a:rPr lang="en-US" dirty="0">
                <a:solidFill>
                  <a:schemeClr val="bg1"/>
                </a:solidFill>
                <a:latin typeface="Tw Cen MT" panose="020B0602020104020603" pitchFamily="34" charset="0"/>
                <a:cs typeface="Segoe UI" panose="020B0502040204020203" pitchFamily="34" charset="0"/>
              </a:rPr>
              <a:t>Patient</a:t>
            </a:r>
          </a:p>
          <a:p>
            <a:pPr marL="285750" indent="-285750">
              <a:lnSpc>
                <a:spcPts val="1600"/>
              </a:lnSpc>
              <a:spcAft>
                <a:spcPts val="1200"/>
              </a:spcAft>
              <a:buClr>
                <a:srgbClr val="1CADE4"/>
              </a:buClr>
              <a:buFont typeface="Arial" panose="020B0604020202020204" pitchFamily="34" charset="0"/>
              <a:buChar char="•"/>
            </a:pPr>
            <a:r>
              <a:rPr lang="en-US" dirty="0">
                <a:solidFill>
                  <a:schemeClr val="bg1"/>
                </a:solidFill>
                <a:latin typeface="Tw Cen MT" panose="020B0602020104020603" pitchFamily="34" charset="0"/>
                <a:cs typeface="Segoe UI" panose="020B0502040204020203" pitchFamily="34" charset="0"/>
              </a:rPr>
              <a:t>Vital Sign</a:t>
            </a:r>
          </a:p>
        </p:txBody>
      </p:sp>
      <p:sp>
        <p:nvSpPr>
          <p:cNvPr id="59" name="Rectangle 58">
            <a:extLst>
              <a:ext uri="{FF2B5EF4-FFF2-40B4-BE49-F238E27FC236}">
                <a16:creationId xmlns:a16="http://schemas.microsoft.com/office/drawing/2014/main" id="{7A45CD78-CA47-444E-B40F-E90979B6F00B}"/>
              </a:ext>
            </a:extLst>
          </p:cNvPr>
          <p:cNvSpPr/>
          <p:nvPr/>
        </p:nvSpPr>
        <p:spPr>
          <a:xfrm>
            <a:off x="8961722" y="6815270"/>
            <a:ext cx="631015" cy="45719"/>
          </a:xfrm>
          <a:prstGeom prst="rect">
            <a:avLst/>
          </a:prstGeom>
          <a:solidFill>
            <a:srgbClr val="00B7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7">
            <a:extLst>
              <a:ext uri="{FF2B5EF4-FFF2-40B4-BE49-F238E27FC236}">
                <a16:creationId xmlns:a16="http://schemas.microsoft.com/office/drawing/2014/main" id="{A32F27F0-AE3A-5039-7B94-817AD2258A9E}"/>
              </a:ext>
            </a:extLst>
          </p:cNvPr>
          <p:cNvSpPr txBox="1">
            <a:spLocks/>
          </p:cNvSpPr>
          <p:nvPr/>
        </p:nvSpPr>
        <p:spPr>
          <a:xfrm>
            <a:off x="-80891" y="2570304"/>
            <a:ext cx="4319504" cy="1717393"/>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chemeClr val="bg1"/>
                </a:solidFill>
                <a:latin typeface="Century Gothic" panose="020B0502020202020204" pitchFamily="34" charset="0"/>
                <a:cs typeface="Segoe UI" panose="020B0502040204020203" pitchFamily="34" charset="0"/>
              </a:rPr>
              <a:t>DATA DETAILS AND </a:t>
            </a:r>
          </a:p>
          <a:p>
            <a:pPr algn="ctr"/>
            <a:r>
              <a:rPr lang="en-US" sz="4000" b="1" dirty="0">
                <a:solidFill>
                  <a:schemeClr val="bg1"/>
                </a:solidFill>
                <a:latin typeface="Century Gothic" panose="020B0502020202020204" pitchFamily="34" charset="0"/>
                <a:cs typeface="Segoe UI" panose="020B0502040204020203" pitchFamily="34" charset="0"/>
              </a:rPr>
              <a:t>DATA SOURCES</a:t>
            </a:r>
          </a:p>
        </p:txBody>
      </p:sp>
      <p:pic>
        <p:nvPicPr>
          <p:cNvPr id="15" name="Graphic 14" descr="Server outline">
            <a:extLst>
              <a:ext uri="{FF2B5EF4-FFF2-40B4-BE49-F238E27FC236}">
                <a16:creationId xmlns:a16="http://schemas.microsoft.com/office/drawing/2014/main" id="{C32CE954-1BEB-807A-92B1-537E5666E6A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46730" y="288173"/>
            <a:ext cx="783030" cy="783030"/>
          </a:xfrm>
          <a:prstGeom prst="rect">
            <a:avLst/>
          </a:prstGeom>
        </p:spPr>
      </p:pic>
      <p:cxnSp>
        <p:nvCxnSpPr>
          <p:cNvPr id="17" name="Straight Arrow Connector 16">
            <a:extLst>
              <a:ext uri="{FF2B5EF4-FFF2-40B4-BE49-F238E27FC236}">
                <a16:creationId xmlns:a16="http://schemas.microsoft.com/office/drawing/2014/main" id="{BB9B3338-2640-F6A1-6EF3-3B67C59EDCCE}"/>
              </a:ext>
            </a:extLst>
          </p:cNvPr>
          <p:cNvCxnSpPr>
            <a:cxnSpLocks/>
          </p:cNvCxnSpPr>
          <p:nvPr/>
        </p:nvCxnSpPr>
        <p:spPr>
          <a:xfrm>
            <a:off x="8321042" y="3389862"/>
            <a:ext cx="300446" cy="0"/>
          </a:xfrm>
          <a:prstGeom prst="straightConnector1">
            <a:avLst/>
          </a:prstGeom>
          <a:ln w="76200">
            <a:tailEnd type="stealt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2302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ight Triangle 1">
            <a:extLst>
              <a:ext uri="{FF2B5EF4-FFF2-40B4-BE49-F238E27FC236}">
                <a16:creationId xmlns:a16="http://schemas.microsoft.com/office/drawing/2014/main" id="{7917ABE9-D075-403C-968C-723EBBF2CC5F}"/>
              </a:ext>
            </a:extLst>
          </p:cNvPr>
          <p:cNvSpPr/>
          <p:nvPr/>
        </p:nvSpPr>
        <p:spPr>
          <a:xfrm>
            <a:off x="0" y="5918200"/>
            <a:ext cx="939800" cy="939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2A6E1DF-7F08-4404-9405-32DC424B1E06}"/>
              </a:ext>
            </a:extLst>
          </p:cNvPr>
          <p:cNvSpPr/>
          <p:nvPr/>
        </p:nvSpPr>
        <p:spPr>
          <a:xfrm>
            <a:off x="12052300" y="0"/>
            <a:ext cx="1397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7">
            <a:extLst>
              <a:ext uri="{FF2B5EF4-FFF2-40B4-BE49-F238E27FC236}">
                <a16:creationId xmlns:a16="http://schemas.microsoft.com/office/drawing/2014/main" id="{85F73A3E-C50A-4999-8754-B0370E460072}"/>
              </a:ext>
            </a:extLst>
          </p:cNvPr>
          <p:cNvSpPr txBox="1">
            <a:spLocks/>
          </p:cNvSpPr>
          <p:nvPr/>
        </p:nvSpPr>
        <p:spPr>
          <a:xfrm>
            <a:off x="1289049" y="213890"/>
            <a:ext cx="7103835" cy="6647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chemeClr val="accent1"/>
                </a:solidFill>
                <a:latin typeface="Century Gothic" panose="020B0502020202020204" pitchFamily="34" charset="0"/>
                <a:cs typeface="Segoe UI" panose="020B0502040204020203" pitchFamily="34" charset="0"/>
              </a:rPr>
              <a:t>SCHEMA DICTIONARY</a:t>
            </a:r>
          </a:p>
        </p:txBody>
      </p:sp>
      <p:cxnSp>
        <p:nvCxnSpPr>
          <p:cNvPr id="51" name="Straight Connector 50">
            <a:extLst>
              <a:ext uri="{FF2B5EF4-FFF2-40B4-BE49-F238E27FC236}">
                <a16:creationId xmlns:a16="http://schemas.microsoft.com/office/drawing/2014/main" id="{26C2ECCC-1D5B-47F6-8113-8EEE96EE7FA5}"/>
              </a:ext>
            </a:extLst>
          </p:cNvPr>
          <p:cNvCxnSpPr>
            <a:cxnSpLocks/>
          </p:cNvCxnSpPr>
          <p:nvPr/>
        </p:nvCxnSpPr>
        <p:spPr>
          <a:xfrm>
            <a:off x="939800" y="0"/>
            <a:ext cx="0" cy="777240"/>
          </a:xfrm>
          <a:prstGeom prst="line">
            <a:avLst/>
          </a:prstGeom>
          <a:ln>
            <a:tailEnd type="oval"/>
          </a:ln>
        </p:spPr>
        <p:style>
          <a:lnRef idx="1">
            <a:schemeClr val="accent1"/>
          </a:lnRef>
          <a:fillRef idx="0">
            <a:schemeClr val="accent1"/>
          </a:fillRef>
          <a:effectRef idx="0">
            <a:schemeClr val="accent1"/>
          </a:effectRef>
          <a:fontRef idx="minor">
            <a:schemeClr val="tx1"/>
          </a:fontRef>
        </p:style>
      </p:cxnSp>
      <p:graphicFrame>
        <p:nvGraphicFramePr>
          <p:cNvPr id="11" name="Table 11">
            <a:extLst>
              <a:ext uri="{FF2B5EF4-FFF2-40B4-BE49-F238E27FC236}">
                <a16:creationId xmlns:a16="http://schemas.microsoft.com/office/drawing/2014/main" id="{B40F7196-E528-31A0-B5C1-B8127F4C0F3A}"/>
              </a:ext>
            </a:extLst>
          </p:cNvPr>
          <p:cNvGraphicFramePr>
            <a:graphicFrameLocks noGrp="1"/>
          </p:cNvGraphicFramePr>
          <p:nvPr>
            <p:extLst>
              <p:ext uri="{D42A27DB-BD31-4B8C-83A1-F6EECF244321}">
                <p14:modId xmlns:p14="http://schemas.microsoft.com/office/powerpoint/2010/main" val="2207763390"/>
              </p:ext>
            </p:extLst>
          </p:nvPr>
        </p:nvGraphicFramePr>
        <p:xfrm>
          <a:off x="1122679" y="1350807"/>
          <a:ext cx="9946641" cy="3606800"/>
        </p:xfrm>
        <a:graphic>
          <a:graphicData uri="http://schemas.openxmlformats.org/drawingml/2006/table">
            <a:tbl>
              <a:tblPr firstRow="1" bandRow="1">
                <a:tableStyleId>{5C22544A-7EE6-4342-B048-85BDC9FD1C3A}</a:tableStyleId>
              </a:tblPr>
              <a:tblGrid>
                <a:gridCol w="1573349">
                  <a:extLst>
                    <a:ext uri="{9D8B030D-6E8A-4147-A177-3AD203B41FA5}">
                      <a16:colId xmlns:a16="http://schemas.microsoft.com/office/drawing/2014/main" val="4044165754"/>
                    </a:ext>
                  </a:extLst>
                </a:gridCol>
                <a:gridCol w="8373292">
                  <a:extLst>
                    <a:ext uri="{9D8B030D-6E8A-4147-A177-3AD203B41FA5}">
                      <a16:colId xmlns:a16="http://schemas.microsoft.com/office/drawing/2014/main" val="4119595799"/>
                    </a:ext>
                  </a:extLst>
                </a:gridCol>
              </a:tblGrid>
              <a:tr h="370840">
                <a:tc>
                  <a:txBody>
                    <a:bodyPr/>
                    <a:lstStyle/>
                    <a:p>
                      <a:r>
                        <a:rPr lang="en-US" dirty="0">
                          <a:latin typeface="Tw Cen MT" panose="020B0602020104020603" pitchFamily="34" charset="0"/>
                        </a:rPr>
                        <a:t>TABLE</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r>
                        <a:rPr lang="en-US" dirty="0">
                          <a:latin typeface="Tw Cen MT" panose="020B0602020104020603" pitchFamily="34" charset="0"/>
                        </a:rPr>
                        <a:t>DESCRIPTION</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756289770"/>
                  </a:ext>
                </a:extLst>
              </a:tr>
              <a:tr h="370840">
                <a:tc>
                  <a:txBody>
                    <a:bodyPr/>
                    <a:lstStyle/>
                    <a:p>
                      <a:r>
                        <a:rPr lang="en-US" dirty="0">
                          <a:latin typeface="Tw Cen MT" panose="020B0602020104020603" pitchFamily="34" charset="0"/>
                        </a:rPr>
                        <a:t>patient</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Personal and demographic information about patients (one record per patient)</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1082877332"/>
                  </a:ext>
                </a:extLst>
              </a:tr>
              <a:tr h="370840">
                <a:tc>
                  <a:txBody>
                    <a:bodyPr/>
                    <a:lstStyle/>
                    <a:p>
                      <a:r>
                        <a:rPr lang="en-US" dirty="0">
                          <a:latin typeface="Tw Cen MT" panose="020B0602020104020603" pitchFamily="34" charset="0"/>
                        </a:rPr>
                        <a:t>coverage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Insurance coverage information (one record per insurance coverage period)</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3133228368"/>
                  </a:ext>
                </a:extLst>
              </a:tr>
              <a:tr h="370840">
                <a:tc>
                  <a:txBody>
                    <a:bodyPr/>
                    <a:lstStyle/>
                    <a:p>
                      <a:r>
                        <a:rPr lang="en-US" dirty="0">
                          <a:latin typeface="Tw Cen MT" panose="020B0602020104020603" pitchFamily="34" charset="0"/>
                        </a:rPr>
                        <a:t>encounter</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Visit level information for all different encounter types (one record per visit)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4177525106"/>
                  </a:ext>
                </a:extLst>
              </a:tr>
              <a:tr h="370840">
                <a:tc>
                  <a:txBody>
                    <a:bodyPr/>
                    <a:lstStyle/>
                    <a:p>
                      <a:r>
                        <a:rPr lang="en-US" dirty="0">
                          <a:latin typeface="Tw Cen MT" panose="020B0602020104020603" pitchFamily="34" charset="0"/>
                        </a:rPr>
                        <a:t>condition</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Information about complaints, problems, admit diagnosis and discharge diagnosis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3914219746"/>
                  </a:ext>
                </a:extLst>
              </a:tr>
              <a:tr h="370840">
                <a:tc>
                  <a:txBody>
                    <a:bodyPr/>
                    <a:lstStyle/>
                    <a:p>
                      <a:r>
                        <a:rPr lang="en-US" dirty="0">
                          <a:latin typeface="Tw Cen MT" panose="020B0602020104020603" pitchFamily="34" charset="0"/>
                        </a:rPr>
                        <a:t>medication</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Information about medication requests, administrations, and prescriptions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4188739278"/>
                  </a:ext>
                </a:extLst>
              </a:tr>
              <a:tr h="370840">
                <a:tc>
                  <a:txBody>
                    <a:bodyPr/>
                    <a:lstStyle/>
                    <a:p>
                      <a:r>
                        <a:rPr lang="en-US" dirty="0">
                          <a:latin typeface="Tw Cen MT" panose="020B0602020104020603" pitchFamily="34" charset="0"/>
                        </a:rPr>
                        <a:t>allergy</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Information about patient allergies, their status and severity</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3226431796"/>
                  </a:ext>
                </a:extLst>
              </a:tr>
              <a:tr h="370840">
                <a:tc>
                  <a:txBody>
                    <a:bodyPr/>
                    <a:lstStyle/>
                    <a:p>
                      <a:r>
                        <a:rPr lang="en-US" dirty="0" err="1">
                          <a:latin typeface="Tw Cen MT" panose="020B0602020104020603" pitchFamily="34" charset="0"/>
                        </a:rPr>
                        <a:t>vital_sign</a:t>
                      </a:r>
                      <a:endParaRPr lang="en-US" dirty="0">
                        <a:latin typeface="Tw Cen MT" panose="020B0602020104020603"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Information about vital signs (e.g., heart rate, pulse ox, systolic/diagnostic blood pressure, et cetera)</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1576518892"/>
                  </a:ext>
                </a:extLst>
              </a:tr>
              <a:tr h="370840">
                <a:tc>
                  <a:txBody>
                    <a:bodyPr/>
                    <a:lstStyle/>
                    <a:p>
                      <a:r>
                        <a:rPr lang="en-US" dirty="0" err="1">
                          <a:latin typeface="Tw Cen MT" panose="020B0602020104020603" pitchFamily="34" charset="0"/>
                        </a:rPr>
                        <a:t>medical_claim</a:t>
                      </a:r>
                      <a:endParaRPr lang="en-US" dirty="0">
                        <a:latin typeface="Tw Cen MT" panose="020B0602020104020603"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tc>
                  <a:txBody>
                    <a:bodyPr/>
                    <a:lstStyle/>
                    <a:p>
                      <a:r>
                        <a:rPr lang="en-US" dirty="0">
                          <a:latin typeface="Tw Cen MT" panose="020B0602020104020603" pitchFamily="34" charset="0"/>
                        </a:rPr>
                        <a:t>Line-level claims data, including revenue and HCPCS codes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DADD"/>
                    </a:solidFill>
                  </a:tcPr>
                </a:tc>
                <a:extLst>
                  <a:ext uri="{0D108BD9-81ED-4DB2-BD59-A6C34878D82A}">
                    <a16:rowId xmlns:a16="http://schemas.microsoft.com/office/drawing/2014/main" val="1603904857"/>
                  </a:ext>
                </a:extLst>
              </a:tr>
            </a:tbl>
          </a:graphicData>
        </a:graphic>
      </p:graphicFrame>
    </p:spTree>
    <p:extLst>
      <p:ext uri="{BB962C8B-B14F-4D97-AF65-F5344CB8AC3E}">
        <p14:creationId xmlns:p14="http://schemas.microsoft.com/office/powerpoint/2010/main" val="28986009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Picture 106" descr="A picture containing person&#10;&#10;Description automatically generated">
            <a:extLst>
              <a:ext uri="{FF2B5EF4-FFF2-40B4-BE49-F238E27FC236}">
                <a16:creationId xmlns:a16="http://schemas.microsoft.com/office/drawing/2014/main" id="{D48361A8-BF0A-52A7-B142-65854FE2AA65}"/>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t="11334" b="34953"/>
          <a:stretch/>
        </p:blipFill>
        <p:spPr>
          <a:xfrm>
            <a:off x="-13308" y="1027877"/>
            <a:ext cx="12080849" cy="4326905"/>
          </a:xfrm>
          <a:prstGeom prst="rect">
            <a:avLst/>
          </a:prstGeom>
        </p:spPr>
      </p:pic>
      <p:sp>
        <p:nvSpPr>
          <p:cNvPr id="105" name="Rectangle 104">
            <a:extLst>
              <a:ext uri="{FF2B5EF4-FFF2-40B4-BE49-F238E27FC236}">
                <a16:creationId xmlns:a16="http://schemas.microsoft.com/office/drawing/2014/main" id="{5D815D3B-976F-0AC3-0BE3-64B66E9F12DD}"/>
              </a:ext>
            </a:extLst>
          </p:cNvPr>
          <p:cNvSpPr/>
          <p:nvPr/>
        </p:nvSpPr>
        <p:spPr>
          <a:xfrm>
            <a:off x="-1" y="1026585"/>
            <a:ext cx="12052295" cy="4328197"/>
          </a:xfrm>
          <a:prstGeom prst="rect">
            <a:avLst/>
          </a:prstGeom>
          <a:solidFill>
            <a:srgbClr val="D5DADD">
              <a:alpha val="9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ight Triangle 1">
            <a:extLst>
              <a:ext uri="{FF2B5EF4-FFF2-40B4-BE49-F238E27FC236}">
                <a16:creationId xmlns:a16="http://schemas.microsoft.com/office/drawing/2014/main" id="{7917ABE9-D075-403C-968C-723EBBF2CC5F}"/>
              </a:ext>
            </a:extLst>
          </p:cNvPr>
          <p:cNvSpPr/>
          <p:nvPr/>
        </p:nvSpPr>
        <p:spPr>
          <a:xfrm>
            <a:off x="0" y="5918200"/>
            <a:ext cx="939800" cy="939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2A6E1DF-7F08-4404-9405-32DC424B1E06}"/>
              </a:ext>
            </a:extLst>
          </p:cNvPr>
          <p:cNvSpPr/>
          <p:nvPr/>
        </p:nvSpPr>
        <p:spPr>
          <a:xfrm>
            <a:off x="12052300" y="0"/>
            <a:ext cx="139700"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7">
            <a:extLst>
              <a:ext uri="{FF2B5EF4-FFF2-40B4-BE49-F238E27FC236}">
                <a16:creationId xmlns:a16="http://schemas.microsoft.com/office/drawing/2014/main" id="{85F73A3E-C50A-4999-8754-B0370E460072}"/>
              </a:ext>
            </a:extLst>
          </p:cNvPr>
          <p:cNvSpPr txBox="1">
            <a:spLocks/>
          </p:cNvSpPr>
          <p:nvPr/>
        </p:nvSpPr>
        <p:spPr>
          <a:xfrm>
            <a:off x="949612" y="213890"/>
            <a:ext cx="10605077" cy="6647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chemeClr val="accent1"/>
                </a:solidFill>
                <a:latin typeface="Century Gothic" panose="020B0502020202020204" pitchFamily="34" charset="0"/>
                <a:cs typeface="Segoe UI" panose="020B0502040204020203" pitchFamily="34" charset="0"/>
              </a:rPr>
              <a:t>WRANGLING AND PRE-PROCESSING</a:t>
            </a:r>
          </a:p>
        </p:txBody>
      </p:sp>
      <p:cxnSp>
        <p:nvCxnSpPr>
          <p:cNvPr id="51" name="Straight Connector 50">
            <a:extLst>
              <a:ext uri="{FF2B5EF4-FFF2-40B4-BE49-F238E27FC236}">
                <a16:creationId xmlns:a16="http://schemas.microsoft.com/office/drawing/2014/main" id="{26C2ECCC-1D5B-47F6-8113-8EEE96EE7FA5}"/>
              </a:ext>
            </a:extLst>
          </p:cNvPr>
          <p:cNvCxnSpPr>
            <a:cxnSpLocks/>
          </p:cNvCxnSpPr>
          <p:nvPr/>
        </p:nvCxnSpPr>
        <p:spPr>
          <a:xfrm>
            <a:off x="600363" y="0"/>
            <a:ext cx="0" cy="777240"/>
          </a:xfrm>
          <a:prstGeom prst="line">
            <a:avLst/>
          </a:prstGeom>
          <a:ln>
            <a:tailEnd type="oval"/>
          </a:ln>
        </p:spPr>
        <p:style>
          <a:lnRef idx="1">
            <a:schemeClr val="accent1"/>
          </a:lnRef>
          <a:fillRef idx="0">
            <a:schemeClr val="accent1"/>
          </a:fillRef>
          <a:effectRef idx="0">
            <a:schemeClr val="accent1"/>
          </a:effectRef>
          <a:fontRef idx="minor">
            <a:schemeClr val="tx1"/>
          </a:fontRef>
        </p:style>
      </p:cxnSp>
      <p:grpSp>
        <p:nvGrpSpPr>
          <p:cNvPr id="108" name="Group 107">
            <a:extLst>
              <a:ext uri="{FF2B5EF4-FFF2-40B4-BE49-F238E27FC236}">
                <a16:creationId xmlns:a16="http://schemas.microsoft.com/office/drawing/2014/main" id="{228AD454-276F-5509-C777-CCFBF048013B}"/>
              </a:ext>
            </a:extLst>
          </p:cNvPr>
          <p:cNvGrpSpPr/>
          <p:nvPr/>
        </p:nvGrpSpPr>
        <p:grpSpPr>
          <a:xfrm>
            <a:off x="364147" y="1501648"/>
            <a:ext cx="11446852" cy="3504096"/>
            <a:chOff x="364147" y="1376954"/>
            <a:chExt cx="11446852" cy="3504096"/>
          </a:xfrm>
        </p:grpSpPr>
        <p:sp>
          <p:nvSpPr>
            <p:cNvPr id="20" name="TextBox 19">
              <a:extLst>
                <a:ext uri="{FF2B5EF4-FFF2-40B4-BE49-F238E27FC236}">
                  <a16:creationId xmlns:a16="http://schemas.microsoft.com/office/drawing/2014/main" id="{9628CC73-75B0-0C1F-2D3F-70F06D6B1020}"/>
                </a:ext>
              </a:extLst>
            </p:cNvPr>
            <p:cNvSpPr txBox="1"/>
            <p:nvPr/>
          </p:nvSpPr>
          <p:spPr>
            <a:xfrm>
              <a:off x="502914" y="3017047"/>
              <a:ext cx="1760031" cy="215444"/>
            </a:xfrm>
            <a:prstGeom prst="rect">
              <a:avLst/>
            </a:prstGeom>
            <a:noFill/>
          </p:spPr>
          <p:txBody>
            <a:bodyPr wrap="square" lIns="0" tIns="0" rIns="0" bIns="0" rtlCol="0">
              <a:spAutoFit/>
            </a:bodyPr>
            <a:lstStyle/>
            <a:p>
              <a:r>
                <a:rPr lang="en-US" sz="1400" b="1" dirty="0">
                  <a:latin typeface="Tw Cen MT" panose="020B0602020104020603" pitchFamily="34" charset="0"/>
                </a:rPr>
                <a:t>Age Calculation</a:t>
              </a:r>
              <a:endParaRPr lang="id-ID" sz="1400" b="1" dirty="0">
                <a:latin typeface="Tw Cen MT" panose="020B0602020104020603" pitchFamily="34" charset="0"/>
              </a:endParaRPr>
            </a:p>
          </p:txBody>
        </p:sp>
        <p:sp>
          <p:nvSpPr>
            <p:cNvPr id="21" name="TextBox 20">
              <a:extLst>
                <a:ext uri="{FF2B5EF4-FFF2-40B4-BE49-F238E27FC236}">
                  <a16:creationId xmlns:a16="http://schemas.microsoft.com/office/drawing/2014/main" id="{D032B28E-3AE1-6520-E0FF-67E513A0CECD}"/>
                </a:ext>
              </a:extLst>
            </p:cNvPr>
            <p:cNvSpPr txBox="1"/>
            <p:nvPr/>
          </p:nvSpPr>
          <p:spPr>
            <a:xfrm>
              <a:off x="502914" y="3588388"/>
              <a:ext cx="1760031" cy="430887"/>
            </a:xfrm>
            <a:prstGeom prst="rect">
              <a:avLst/>
            </a:prstGeom>
            <a:noFill/>
          </p:spPr>
          <p:txBody>
            <a:bodyPr wrap="square" lIns="0" tIns="0" rIns="0" bIns="0" rtlCol="0">
              <a:spAutoFit/>
            </a:bodyPr>
            <a:lstStyle/>
            <a:p>
              <a:r>
                <a:rPr lang="en-US" sz="1400" dirty="0">
                  <a:solidFill>
                    <a:schemeClr val="tx1">
                      <a:lumMod val="75000"/>
                      <a:lumOff val="25000"/>
                    </a:schemeClr>
                  </a:solidFill>
                  <a:latin typeface="Tw Cen MT" panose="020B0602020104020603" pitchFamily="34" charset="0"/>
                  <a:cs typeface="Arial" panose="020B0604020202020204" pitchFamily="34" charset="0"/>
                </a:rPr>
                <a:t>Subtracted today’s date from patient’s birthdate</a:t>
              </a:r>
            </a:p>
          </p:txBody>
        </p:sp>
        <p:sp>
          <p:nvSpPr>
            <p:cNvPr id="28" name="Freeform 6">
              <a:extLst>
                <a:ext uri="{FF2B5EF4-FFF2-40B4-BE49-F238E27FC236}">
                  <a16:creationId xmlns:a16="http://schemas.microsoft.com/office/drawing/2014/main" id="{6B832CF7-DCB6-9D91-A205-D58109D93B45}"/>
                </a:ext>
              </a:extLst>
            </p:cNvPr>
            <p:cNvSpPr>
              <a:spLocks/>
            </p:cNvSpPr>
            <p:nvPr/>
          </p:nvSpPr>
          <p:spPr bwMode="auto">
            <a:xfrm>
              <a:off x="364147" y="1376954"/>
              <a:ext cx="1916845" cy="1411530"/>
            </a:xfrm>
            <a:custGeom>
              <a:avLst/>
              <a:gdLst>
                <a:gd name="T0" fmla="*/ 41 w 869"/>
                <a:gd name="T1" fmla="*/ 318 h 636"/>
                <a:gd name="T2" fmla="*/ 0 w 869"/>
                <a:gd name="T3" fmla="*/ 153 h 636"/>
                <a:gd name="T4" fmla="*/ 53 w 869"/>
                <a:gd name="T5" fmla="*/ 195 h 636"/>
                <a:gd name="T6" fmla="*/ 155 w 869"/>
                <a:gd name="T7" fmla="*/ 206 h 636"/>
                <a:gd name="T8" fmla="*/ 351 w 869"/>
                <a:gd name="T9" fmla="*/ 68 h 636"/>
                <a:gd name="T10" fmla="*/ 351 w 869"/>
                <a:gd name="T11" fmla="*/ 68 h 636"/>
                <a:gd name="T12" fmla="*/ 548 w 869"/>
                <a:gd name="T13" fmla="*/ 0 h 636"/>
                <a:gd name="T14" fmla="*/ 865 w 869"/>
                <a:gd name="T15" fmla="*/ 311 h 636"/>
                <a:gd name="T16" fmla="*/ 547 w 869"/>
                <a:gd name="T17" fmla="*/ 636 h 636"/>
                <a:gd name="T18" fmla="*/ 351 w 869"/>
                <a:gd name="T19" fmla="*/ 568 h 636"/>
                <a:gd name="T20" fmla="*/ 351 w 869"/>
                <a:gd name="T21" fmla="*/ 568 h 636"/>
                <a:gd name="T22" fmla="*/ 155 w 869"/>
                <a:gd name="T23" fmla="*/ 430 h 636"/>
                <a:gd name="T24" fmla="*/ 53 w 869"/>
                <a:gd name="T25" fmla="*/ 442 h 636"/>
                <a:gd name="T26" fmla="*/ 0 w 869"/>
                <a:gd name="T27" fmla="*/ 484 h 636"/>
                <a:gd name="T28" fmla="*/ 41 w 869"/>
                <a:gd name="T29" fmla="*/ 318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9" h="636">
                  <a:moveTo>
                    <a:pt x="41" y="318"/>
                  </a:moveTo>
                  <a:cubicBezTo>
                    <a:pt x="41" y="258"/>
                    <a:pt x="26" y="202"/>
                    <a:pt x="0" y="153"/>
                  </a:cubicBezTo>
                  <a:cubicBezTo>
                    <a:pt x="20" y="163"/>
                    <a:pt x="38" y="178"/>
                    <a:pt x="53" y="195"/>
                  </a:cubicBezTo>
                  <a:cubicBezTo>
                    <a:pt x="79" y="224"/>
                    <a:pt x="123" y="229"/>
                    <a:pt x="155" y="206"/>
                  </a:cubicBezTo>
                  <a:cubicBezTo>
                    <a:pt x="351" y="68"/>
                    <a:pt x="351" y="68"/>
                    <a:pt x="351" y="68"/>
                  </a:cubicBezTo>
                  <a:cubicBezTo>
                    <a:pt x="351" y="68"/>
                    <a:pt x="351" y="68"/>
                    <a:pt x="351" y="68"/>
                  </a:cubicBezTo>
                  <a:cubicBezTo>
                    <a:pt x="405" y="25"/>
                    <a:pt x="474" y="0"/>
                    <a:pt x="548" y="0"/>
                  </a:cubicBezTo>
                  <a:cubicBezTo>
                    <a:pt x="720" y="1"/>
                    <a:pt x="861" y="140"/>
                    <a:pt x="865" y="311"/>
                  </a:cubicBezTo>
                  <a:cubicBezTo>
                    <a:pt x="869" y="490"/>
                    <a:pt x="725" y="636"/>
                    <a:pt x="547" y="636"/>
                  </a:cubicBezTo>
                  <a:cubicBezTo>
                    <a:pt x="473" y="636"/>
                    <a:pt x="405" y="611"/>
                    <a:pt x="351" y="568"/>
                  </a:cubicBezTo>
                  <a:cubicBezTo>
                    <a:pt x="351" y="568"/>
                    <a:pt x="351" y="568"/>
                    <a:pt x="351" y="568"/>
                  </a:cubicBezTo>
                  <a:cubicBezTo>
                    <a:pt x="155" y="430"/>
                    <a:pt x="155" y="430"/>
                    <a:pt x="155" y="430"/>
                  </a:cubicBezTo>
                  <a:cubicBezTo>
                    <a:pt x="123" y="408"/>
                    <a:pt x="79" y="412"/>
                    <a:pt x="53" y="442"/>
                  </a:cubicBezTo>
                  <a:cubicBezTo>
                    <a:pt x="38" y="459"/>
                    <a:pt x="20" y="473"/>
                    <a:pt x="0" y="484"/>
                  </a:cubicBezTo>
                  <a:cubicBezTo>
                    <a:pt x="26" y="434"/>
                    <a:pt x="41" y="378"/>
                    <a:pt x="41" y="318"/>
                  </a:cubicBezTo>
                  <a:close/>
                </a:path>
              </a:pathLst>
            </a:custGeom>
            <a:gradFill>
              <a:gsLst>
                <a:gs pos="61000">
                  <a:srgbClr val="1CADE4"/>
                </a:gs>
                <a:gs pos="100000">
                  <a:srgbClr val="199FD5"/>
                </a:gs>
              </a:gsLst>
              <a:lin ang="18000000" scaled="0"/>
            </a:gra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dirty="0"/>
            </a:p>
          </p:txBody>
        </p:sp>
        <p:sp>
          <p:nvSpPr>
            <p:cNvPr id="29" name="Freeform 6">
              <a:extLst>
                <a:ext uri="{FF2B5EF4-FFF2-40B4-BE49-F238E27FC236}">
                  <a16:creationId xmlns:a16="http://schemas.microsoft.com/office/drawing/2014/main" id="{C51D7D8F-0D2A-25EC-C7B0-B2A7BC1F3605}"/>
                </a:ext>
              </a:extLst>
            </p:cNvPr>
            <p:cNvSpPr>
              <a:spLocks/>
            </p:cNvSpPr>
            <p:nvPr/>
          </p:nvSpPr>
          <p:spPr bwMode="auto">
            <a:xfrm>
              <a:off x="2262945" y="1376954"/>
              <a:ext cx="1916845" cy="1411530"/>
            </a:xfrm>
            <a:custGeom>
              <a:avLst/>
              <a:gdLst>
                <a:gd name="T0" fmla="*/ 41 w 869"/>
                <a:gd name="T1" fmla="*/ 318 h 636"/>
                <a:gd name="T2" fmla="*/ 0 w 869"/>
                <a:gd name="T3" fmla="*/ 153 h 636"/>
                <a:gd name="T4" fmla="*/ 53 w 869"/>
                <a:gd name="T5" fmla="*/ 195 h 636"/>
                <a:gd name="T6" fmla="*/ 155 w 869"/>
                <a:gd name="T7" fmla="*/ 206 h 636"/>
                <a:gd name="T8" fmla="*/ 351 w 869"/>
                <a:gd name="T9" fmla="*/ 68 h 636"/>
                <a:gd name="T10" fmla="*/ 351 w 869"/>
                <a:gd name="T11" fmla="*/ 68 h 636"/>
                <a:gd name="T12" fmla="*/ 548 w 869"/>
                <a:gd name="T13" fmla="*/ 0 h 636"/>
                <a:gd name="T14" fmla="*/ 865 w 869"/>
                <a:gd name="T15" fmla="*/ 311 h 636"/>
                <a:gd name="T16" fmla="*/ 547 w 869"/>
                <a:gd name="T17" fmla="*/ 636 h 636"/>
                <a:gd name="T18" fmla="*/ 351 w 869"/>
                <a:gd name="T19" fmla="*/ 568 h 636"/>
                <a:gd name="T20" fmla="*/ 351 w 869"/>
                <a:gd name="T21" fmla="*/ 568 h 636"/>
                <a:gd name="T22" fmla="*/ 155 w 869"/>
                <a:gd name="T23" fmla="*/ 430 h 636"/>
                <a:gd name="T24" fmla="*/ 53 w 869"/>
                <a:gd name="T25" fmla="*/ 442 h 636"/>
                <a:gd name="T26" fmla="*/ 0 w 869"/>
                <a:gd name="T27" fmla="*/ 484 h 636"/>
                <a:gd name="T28" fmla="*/ 41 w 869"/>
                <a:gd name="T29" fmla="*/ 318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9" h="636">
                  <a:moveTo>
                    <a:pt x="41" y="318"/>
                  </a:moveTo>
                  <a:cubicBezTo>
                    <a:pt x="41" y="258"/>
                    <a:pt x="26" y="202"/>
                    <a:pt x="0" y="153"/>
                  </a:cubicBezTo>
                  <a:cubicBezTo>
                    <a:pt x="20" y="163"/>
                    <a:pt x="38" y="178"/>
                    <a:pt x="53" y="195"/>
                  </a:cubicBezTo>
                  <a:cubicBezTo>
                    <a:pt x="79" y="224"/>
                    <a:pt x="123" y="229"/>
                    <a:pt x="155" y="206"/>
                  </a:cubicBezTo>
                  <a:cubicBezTo>
                    <a:pt x="351" y="68"/>
                    <a:pt x="351" y="68"/>
                    <a:pt x="351" y="68"/>
                  </a:cubicBezTo>
                  <a:cubicBezTo>
                    <a:pt x="351" y="68"/>
                    <a:pt x="351" y="68"/>
                    <a:pt x="351" y="68"/>
                  </a:cubicBezTo>
                  <a:cubicBezTo>
                    <a:pt x="405" y="25"/>
                    <a:pt x="474" y="0"/>
                    <a:pt x="548" y="0"/>
                  </a:cubicBezTo>
                  <a:cubicBezTo>
                    <a:pt x="720" y="1"/>
                    <a:pt x="861" y="140"/>
                    <a:pt x="865" y="311"/>
                  </a:cubicBezTo>
                  <a:cubicBezTo>
                    <a:pt x="869" y="490"/>
                    <a:pt x="725" y="636"/>
                    <a:pt x="547" y="636"/>
                  </a:cubicBezTo>
                  <a:cubicBezTo>
                    <a:pt x="473" y="636"/>
                    <a:pt x="405" y="611"/>
                    <a:pt x="351" y="568"/>
                  </a:cubicBezTo>
                  <a:cubicBezTo>
                    <a:pt x="351" y="568"/>
                    <a:pt x="351" y="568"/>
                    <a:pt x="351" y="568"/>
                  </a:cubicBezTo>
                  <a:cubicBezTo>
                    <a:pt x="155" y="430"/>
                    <a:pt x="155" y="430"/>
                    <a:pt x="155" y="430"/>
                  </a:cubicBezTo>
                  <a:cubicBezTo>
                    <a:pt x="123" y="408"/>
                    <a:pt x="79" y="412"/>
                    <a:pt x="53" y="442"/>
                  </a:cubicBezTo>
                  <a:cubicBezTo>
                    <a:pt x="38" y="459"/>
                    <a:pt x="20" y="473"/>
                    <a:pt x="0" y="484"/>
                  </a:cubicBezTo>
                  <a:cubicBezTo>
                    <a:pt x="26" y="434"/>
                    <a:pt x="41" y="378"/>
                    <a:pt x="41" y="318"/>
                  </a:cubicBezTo>
                  <a:close/>
                </a:path>
              </a:pathLst>
            </a:custGeom>
            <a:gradFill>
              <a:gsLst>
                <a:gs pos="61000">
                  <a:srgbClr val="1CADE4"/>
                </a:gs>
                <a:gs pos="100000">
                  <a:srgbClr val="199FD5"/>
                </a:gs>
              </a:gsLst>
              <a:lin ang="18000000" scaled="0"/>
            </a:gra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30" name="Freeform 7">
              <a:extLst>
                <a:ext uri="{FF2B5EF4-FFF2-40B4-BE49-F238E27FC236}">
                  <a16:creationId xmlns:a16="http://schemas.microsoft.com/office/drawing/2014/main" id="{CADFA96C-BEEA-9D7D-757B-0DD7EF17BA05}"/>
                </a:ext>
              </a:extLst>
            </p:cNvPr>
            <p:cNvSpPr>
              <a:spLocks/>
            </p:cNvSpPr>
            <p:nvPr/>
          </p:nvSpPr>
          <p:spPr bwMode="auto">
            <a:xfrm>
              <a:off x="4170766" y="1376954"/>
              <a:ext cx="1916845" cy="1411530"/>
            </a:xfrm>
            <a:custGeom>
              <a:avLst/>
              <a:gdLst>
                <a:gd name="T0" fmla="*/ 41 w 869"/>
                <a:gd name="T1" fmla="*/ 318 h 636"/>
                <a:gd name="T2" fmla="*/ 0 w 869"/>
                <a:gd name="T3" fmla="*/ 153 h 636"/>
                <a:gd name="T4" fmla="*/ 53 w 869"/>
                <a:gd name="T5" fmla="*/ 195 h 636"/>
                <a:gd name="T6" fmla="*/ 155 w 869"/>
                <a:gd name="T7" fmla="*/ 206 h 636"/>
                <a:gd name="T8" fmla="*/ 351 w 869"/>
                <a:gd name="T9" fmla="*/ 68 h 636"/>
                <a:gd name="T10" fmla="*/ 351 w 869"/>
                <a:gd name="T11" fmla="*/ 68 h 636"/>
                <a:gd name="T12" fmla="*/ 548 w 869"/>
                <a:gd name="T13" fmla="*/ 0 h 636"/>
                <a:gd name="T14" fmla="*/ 865 w 869"/>
                <a:gd name="T15" fmla="*/ 311 h 636"/>
                <a:gd name="T16" fmla="*/ 547 w 869"/>
                <a:gd name="T17" fmla="*/ 636 h 636"/>
                <a:gd name="T18" fmla="*/ 351 w 869"/>
                <a:gd name="T19" fmla="*/ 568 h 636"/>
                <a:gd name="T20" fmla="*/ 351 w 869"/>
                <a:gd name="T21" fmla="*/ 568 h 636"/>
                <a:gd name="T22" fmla="*/ 155 w 869"/>
                <a:gd name="T23" fmla="*/ 430 h 636"/>
                <a:gd name="T24" fmla="*/ 53 w 869"/>
                <a:gd name="T25" fmla="*/ 442 h 636"/>
                <a:gd name="T26" fmla="*/ 0 w 869"/>
                <a:gd name="T27" fmla="*/ 484 h 636"/>
                <a:gd name="T28" fmla="*/ 41 w 869"/>
                <a:gd name="T29" fmla="*/ 318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9" h="636">
                  <a:moveTo>
                    <a:pt x="41" y="318"/>
                  </a:moveTo>
                  <a:cubicBezTo>
                    <a:pt x="41" y="258"/>
                    <a:pt x="26" y="202"/>
                    <a:pt x="0" y="153"/>
                  </a:cubicBezTo>
                  <a:cubicBezTo>
                    <a:pt x="20" y="163"/>
                    <a:pt x="38" y="178"/>
                    <a:pt x="53" y="195"/>
                  </a:cubicBezTo>
                  <a:cubicBezTo>
                    <a:pt x="78" y="224"/>
                    <a:pt x="123" y="229"/>
                    <a:pt x="155" y="206"/>
                  </a:cubicBezTo>
                  <a:cubicBezTo>
                    <a:pt x="351" y="68"/>
                    <a:pt x="351" y="68"/>
                    <a:pt x="351" y="68"/>
                  </a:cubicBezTo>
                  <a:cubicBezTo>
                    <a:pt x="351" y="68"/>
                    <a:pt x="351" y="68"/>
                    <a:pt x="351" y="68"/>
                  </a:cubicBezTo>
                  <a:cubicBezTo>
                    <a:pt x="405" y="25"/>
                    <a:pt x="474" y="0"/>
                    <a:pt x="548" y="0"/>
                  </a:cubicBezTo>
                  <a:cubicBezTo>
                    <a:pt x="719" y="1"/>
                    <a:pt x="861" y="140"/>
                    <a:pt x="865" y="311"/>
                  </a:cubicBezTo>
                  <a:cubicBezTo>
                    <a:pt x="869" y="490"/>
                    <a:pt x="725" y="636"/>
                    <a:pt x="547" y="636"/>
                  </a:cubicBezTo>
                  <a:cubicBezTo>
                    <a:pt x="473" y="636"/>
                    <a:pt x="405" y="611"/>
                    <a:pt x="351" y="568"/>
                  </a:cubicBezTo>
                  <a:cubicBezTo>
                    <a:pt x="351" y="568"/>
                    <a:pt x="351" y="568"/>
                    <a:pt x="351" y="568"/>
                  </a:cubicBezTo>
                  <a:cubicBezTo>
                    <a:pt x="155" y="430"/>
                    <a:pt x="155" y="430"/>
                    <a:pt x="155" y="430"/>
                  </a:cubicBezTo>
                  <a:cubicBezTo>
                    <a:pt x="123" y="408"/>
                    <a:pt x="78" y="412"/>
                    <a:pt x="53" y="442"/>
                  </a:cubicBezTo>
                  <a:cubicBezTo>
                    <a:pt x="38" y="459"/>
                    <a:pt x="20" y="473"/>
                    <a:pt x="0" y="484"/>
                  </a:cubicBezTo>
                  <a:cubicBezTo>
                    <a:pt x="26" y="434"/>
                    <a:pt x="41" y="378"/>
                    <a:pt x="41" y="318"/>
                  </a:cubicBezTo>
                  <a:close/>
                </a:path>
              </a:pathLst>
            </a:custGeom>
            <a:gradFill>
              <a:gsLst>
                <a:gs pos="61000">
                  <a:srgbClr val="1CADE4"/>
                </a:gs>
                <a:gs pos="100000">
                  <a:srgbClr val="199FD5"/>
                </a:gs>
              </a:gsLst>
              <a:lin ang="18000000" scaled="0"/>
            </a:gra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31" name="Freeform 8">
              <a:extLst>
                <a:ext uri="{FF2B5EF4-FFF2-40B4-BE49-F238E27FC236}">
                  <a16:creationId xmlns:a16="http://schemas.microsoft.com/office/drawing/2014/main" id="{34B31EC3-CAE7-0B77-7E0A-660ECE6C601C}"/>
                </a:ext>
              </a:extLst>
            </p:cNvPr>
            <p:cNvSpPr>
              <a:spLocks/>
            </p:cNvSpPr>
            <p:nvPr/>
          </p:nvSpPr>
          <p:spPr bwMode="auto">
            <a:xfrm>
              <a:off x="6078587" y="1376954"/>
              <a:ext cx="1914267" cy="1411530"/>
            </a:xfrm>
            <a:custGeom>
              <a:avLst/>
              <a:gdLst>
                <a:gd name="T0" fmla="*/ 40 w 868"/>
                <a:gd name="T1" fmla="*/ 318 h 636"/>
                <a:gd name="T2" fmla="*/ 0 w 868"/>
                <a:gd name="T3" fmla="*/ 153 h 636"/>
                <a:gd name="T4" fmla="*/ 53 w 868"/>
                <a:gd name="T5" fmla="*/ 195 h 636"/>
                <a:gd name="T6" fmla="*/ 154 w 868"/>
                <a:gd name="T7" fmla="*/ 206 h 636"/>
                <a:gd name="T8" fmla="*/ 350 w 868"/>
                <a:gd name="T9" fmla="*/ 68 h 636"/>
                <a:gd name="T10" fmla="*/ 350 w 868"/>
                <a:gd name="T11" fmla="*/ 68 h 636"/>
                <a:gd name="T12" fmla="*/ 548 w 868"/>
                <a:gd name="T13" fmla="*/ 0 h 636"/>
                <a:gd name="T14" fmla="*/ 864 w 868"/>
                <a:gd name="T15" fmla="*/ 311 h 636"/>
                <a:gd name="T16" fmla="*/ 546 w 868"/>
                <a:gd name="T17" fmla="*/ 636 h 636"/>
                <a:gd name="T18" fmla="*/ 350 w 868"/>
                <a:gd name="T19" fmla="*/ 568 h 636"/>
                <a:gd name="T20" fmla="*/ 350 w 868"/>
                <a:gd name="T21" fmla="*/ 568 h 636"/>
                <a:gd name="T22" fmla="*/ 154 w 868"/>
                <a:gd name="T23" fmla="*/ 430 h 636"/>
                <a:gd name="T24" fmla="*/ 53 w 868"/>
                <a:gd name="T25" fmla="*/ 442 h 636"/>
                <a:gd name="T26" fmla="*/ 0 w 868"/>
                <a:gd name="T27" fmla="*/ 484 h 636"/>
                <a:gd name="T28" fmla="*/ 40 w 868"/>
                <a:gd name="T29" fmla="*/ 318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8" h="636">
                  <a:moveTo>
                    <a:pt x="40" y="318"/>
                  </a:moveTo>
                  <a:cubicBezTo>
                    <a:pt x="40" y="258"/>
                    <a:pt x="26" y="202"/>
                    <a:pt x="0" y="153"/>
                  </a:cubicBezTo>
                  <a:cubicBezTo>
                    <a:pt x="20" y="163"/>
                    <a:pt x="38" y="178"/>
                    <a:pt x="53" y="195"/>
                  </a:cubicBezTo>
                  <a:cubicBezTo>
                    <a:pt x="78" y="224"/>
                    <a:pt x="122" y="229"/>
                    <a:pt x="154" y="206"/>
                  </a:cubicBezTo>
                  <a:cubicBezTo>
                    <a:pt x="350" y="68"/>
                    <a:pt x="350" y="68"/>
                    <a:pt x="350" y="68"/>
                  </a:cubicBezTo>
                  <a:cubicBezTo>
                    <a:pt x="350" y="68"/>
                    <a:pt x="350" y="68"/>
                    <a:pt x="350" y="68"/>
                  </a:cubicBezTo>
                  <a:cubicBezTo>
                    <a:pt x="405" y="25"/>
                    <a:pt x="473" y="0"/>
                    <a:pt x="548" y="0"/>
                  </a:cubicBezTo>
                  <a:cubicBezTo>
                    <a:pt x="719" y="1"/>
                    <a:pt x="860" y="140"/>
                    <a:pt x="864" y="311"/>
                  </a:cubicBezTo>
                  <a:cubicBezTo>
                    <a:pt x="868" y="490"/>
                    <a:pt x="724" y="636"/>
                    <a:pt x="546" y="636"/>
                  </a:cubicBezTo>
                  <a:cubicBezTo>
                    <a:pt x="473" y="636"/>
                    <a:pt x="404" y="611"/>
                    <a:pt x="350" y="568"/>
                  </a:cubicBezTo>
                  <a:cubicBezTo>
                    <a:pt x="350" y="568"/>
                    <a:pt x="350" y="568"/>
                    <a:pt x="350" y="568"/>
                  </a:cubicBezTo>
                  <a:cubicBezTo>
                    <a:pt x="154" y="430"/>
                    <a:pt x="154" y="430"/>
                    <a:pt x="154" y="430"/>
                  </a:cubicBezTo>
                  <a:cubicBezTo>
                    <a:pt x="122" y="408"/>
                    <a:pt x="78" y="412"/>
                    <a:pt x="53" y="442"/>
                  </a:cubicBezTo>
                  <a:cubicBezTo>
                    <a:pt x="38" y="459"/>
                    <a:pt x="20" y="473"/>
                    <a:pt x="0" y="484"/>
                  </a:cubicBezTo>
                  <a:cubicBezTo>
                    <a:pt x="26" y="434"/>
                    <a:pt x="40" y="378"/>
                    <a:pt x="40" y="318"/>
                  </a:cubicBezTo>
                  <a:close/>
                </a:path>
              </a:pathLst>
            </a:custGeom>
            <a:gradFill>
              <a:gsLst>
                <a:gs pos="61000">
                  <a:srgbClr val="1CADE4"/>
                </a:gs>
                <a:gs pos="100000">
                  <a:srgbClr val="199FD5"/>
                </a:gs>
              </a:gsLst>
              <a:lin ang="18000000" scaled="0"/>
            </a:gra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32" name="Freeform 9">
              <a:extLst>
                <a:ext uri="{FF2B5EF4-FFF2-40B4-BE49-F238E27FC236}">
                  <a16:creationId xmlns:a16="http://schemas.microsoft.com/office/drawing/2014/main" id="{F552A035-F2AA-C8D4-FC70-8E5318FC60E6}"/>
                </a:ext>
              </a:extLst>
            </p:cNvPr>
            <p:cNvSpPr>
              <a:spLocks/>
            </p:cNvSpPr>
            <p:nvPr/>
          </p:nvSpPr>
          <p:spPr bwMode="auto">
            <a:xfrm>
              <a:off x="7983831" y="1376954"/>
              <a:ext cx="1916845" cy="1411530"/>
            </a:xfrm>
            <a:custGeom>
              <a:avLst/>
              <a:gdLst>
                <a:gd name="T0" fmla="*/ 41 w 869"/>
                <a:gd name="T1" fmla="*/ 318 h 636"/>
                <a:gd name="T2" fmla="*/ 0 w 869"/>
                <a:gd name="T3" fmla="*/ 153 h 636"/>
                <a:gd name="T4" fmla="*/ 53 w 869"/>
                <a:gd name="T5" fmla="*/ 195 h 636"/>
                <a:gd name="T6" fmla="*/ 155 w 869"/>
                <a:gd name="T7" fmla="*/ 206 h 636"/>
                <a:gd name="T8" fmla="*/ 351 w 869"/>
                <a:gd name="T9" fmla="*/ 68 h 636"/>
                <a:gd name="T10" fmla="*/ 351 w 869"/>
                <a:gd name="T11" fmla="*/ 68 h 636"/>
                <a:gd name="T12" fmla="*/ 548 w 869"/>
                <a:gd name="T13" fmla="*/ 0 h 636"/>
                <a:gd name="T14" fmla="*/ 865 w 869"/>
                <a:gd name="T15" fmla="*/ 311 h 636"/>
                <a:gd name="T16" fmla="*/ 547 w 869"/>
                <a:gd name="T17" fmla="*/ 636 h 636"/>
                <a:gd name="T18" fmla="*/ 351 w 869"/>
                <a:gd name="T19" fmla="*/ 568 h 636"/>
                <a:gd name="T20" fmla="*/ 351 w 869"/>
                <a:gd name="T21" fmla="*/ 568 h 636"/>
                <a:gd name="T22" fmla="*/ 155 w 869"/>
                <a:gd name="T23" fmla="*/ 430 h 636"/>
                <a:gd name="T24" fmla="*/ 53 w 869"/>
                <a:gd name="T25" fmla="*/ 442 h 636"/>
                <a:gd name="T26" fmla="*/ 0 w 869"/>
                <a:gd name="T27" fmla="*/ 484 h 636"/>
                <a:gd name="T28" fmla="*/ 41 w 869"/>
                <a:gd name="T29" fmla="*/ 318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9" h="636">
                  <a:moveTo>
                    <a:pt x="41" y="318"/>
                  </a:moveTo>
                  <a:cubicBezTo>
                    <a:pt x="41" y="258"/>
                    <a:pt x="26" y="202"/>
                    <a:pt x="0" y="153"/>
                  </a:cubicBezTo>
                  <a:cubicBezTo>
                    <a:pt x="21" y="163"/>
                    <a:pt x="38" y="178"/>
                    <a:pt x="53" y="195"/>
                  </a:cubicBezTo>
                  <a:cubicBezTo>
                    <a:pt x="79" y="224"/>
                    <a:pt x="123" y="229"/>
                    <a:pt x="155" y="206"/>
                  </a:cubicBezTo>
                  <a:cubicBezTo>
                    <a:pt x="351" y="68"/>
                    <a:pt x="351" y="68"/>
                    <a:pt x="351" y="68"/>
                  </a:cubicBezTo>
                  <a:cubicBezTo>
                    <a:pt x="351" y="68"/>
                    <a:pt x="351" y="68"/>
                    <a:pt x="351" y="68"/>
                  </a:cubicBezTo>
                  <a:cubicBezTo>
                    <a:pt x="405" y="25"/>
                    <a:pt x="474" y="0"/>
                    <a:pt x="548" y="0"/>
                  </a:cubicBezTo>
                  <a:cubicBezTo>
                    <a:pt x="720" y="1"/>
                    <a:pt x="861" y="140"/>
                    <a:pt x="865" y="311"/>
                  </a:cubicBezTo>
                  <a:cubicBezTo>
                    <a:pt x="869" y="490"/>
                    <a:pt x="725" y="636"/>
                    <a:pt x="547" y="636"/>
                  </a:cubicBezTo>
                  <a:cubicBezTo>
                    <a:pt x="473" y="636"/>
                    <a:pt x="405" y="611"/>
                    <a:pt x="351" y="568"/>
                  </a:cubicBezTo>
                  <a:cubicBezTo>
                    <a:pt x="351" y="568"/>
                    <a:pt x="351" y="568"/>
                    <a:pt x="351" y="568"/>
                  </a:cubicBezTo>
                  <a:cubicBezTo>
                    <a:pt x="155" y="430"/>
                    <a:pt x="155" y="430"/>
                    <a:pt x="155" y="430"/>
                  </a:cubicBezTo>
                  <a:cubicBezTo>
                    <a:pt x="123" y="408"/>
                    <a:pt x="79" y="412"/>
                    <a:pt x="53" y="442"/>
                  </a:cubicBezTo>
                  <a:cubicBezTo>
                    <a:pt x="38" y="459"/>
                    <a:pt x="20" y="473"/>
                    <a:pt x="0" y="484"/>
                  </a:cubicBezTo>
                  <a:cubicBezTo>
                    <a:pt x="26" y="434"/>
                    <a:pt x="41" y="378"/>
                    <a:pt x="41" y="318"/>
                  </a:cubicBezTo>
                  <a:close/>
                </a:path>
              </a:pathLst>
            </a:custGeom>
            <a:gradFill>
              <a:gsLst>
                <a:gs pos="61000">
                  <a:srgbClr val="1CADE4"/>
                </a:gs>
                <a:gs pos="100000">
                  <a:srgbClr val="199FD5"/>
                </a:gs>
              </a:gsLst>
              <a:lin ang="18000000" scaled="0"/>
            </a:gra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76" name="Freeform 9">
              <a:extLst>
                <a:ext uri="{FF2B5EF4-FFF2-40B4-BE49-F238E27FC236}">
                  <a16:creationId xmlns:a16="http://schemas.microsoft.com/office/drawing/2014/main" id="{19163AE1-1FCD-6736-9571-1BFECAC13FF3}"/>
                </a:ext>
              </a:extLst>
            </p:cNvPr>
            <p:cNvSpPr>
              <a:spLocks/>
            </p:cNvSpPr>
            <p:nvPr/>
          </p:nvSpPr>
          <p:spPr bwMode="auto">
            <a:xfrm>
              <a:off x="9894154" y="1376954"/>
              <a:ext cx="1916845" cy="1411530"/>
            </a:xfrm>
            <a:custGeom>
              <a:avLst/>
              <a:gdLst>
                <a:gd name="T0" fmla="*/ 41 w 869"/>
                <a:gd name="T1" fmla="*/ 318 h 636"/>
                <a:gd name="T2" fmla="*/ 0 w 869"/>
                <a:gd name="T3" fmla="*/ 153 h 636"/>
                <a:gd name="T4" fmla="*/ 53 w 869"/>
                <a:gd name="T5" fmla="*/ 195 h 636"/>
                <a:gd name="T6" fmla="*/ 155 w 869"/>
                <a:gd name="T7" fmla="*/ 206 h 636"/>
                <a:gd name="T8" fmla="*/ 351 w 869"/>
                <a:gd name="T9" fmla="*/ 68 h 636"/>
                <a:gd name="T10" fmla="*/ 351 w 869"/>
                <a:gd name="T11" fmla="*/ 68 h 636"/>
                <a:gd name="T12" fmla="*/ 548 w 869"/>
                <a:gd name="T13" fmla="*/ 0 h 636"/>
                <a:gd name="T14" fmla="*/ 865 w 869"/>
                <a:gd name="T15" fmla="*/ 311 h 636"/>
                <a:gd name="T16" fmla="*/ 547 w 869"/>
                <a:gd name="T17" fmla="*/ 636 h 636"/>
                <a:gd name="T18" fmla="*/ 351 w 869"/>
                <a:gd name="T19" fmla="*/ 568 h 636"/>
                <a:gd name="T20" fmla="*/ 351 w 869"/>
                <a:gd name="T21" fmla="*/ 568 h 636"/>
                <a:gd name="T22" fmla="*/ 155 w 869"/>
                <a:gd name="T23" fmla="*/ 430 h 636"/>
                <a:gd name="T24" fmla="*/ 53 w 869"/>
                <a:gd name="T25" fmla="*/ 442 h 636"/>
                <a:gd name="T26" fmla="*/ 0 w 869"/>
                <a:gd name="T27" fmla="*/ 484 h 636"/>
                <a:gd name="T28" fmla="*/ 41 w 869"/>
                <a:gd name="T29" fmla="*/ 318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69" h="636">
                  <a:moveTo>
                    <a:pt x="41" y="318"/>
                  </a:moveTo>
                  <a:cubicBezTo>
                    <a:pt x="41" y="258"/>
                    <a:pt x="26" y="202"/>
                    <a:pt x="0" y="153"/>
                  </a:cubicBezTo>
                  <a:cubicBezTo>
                    <a:pt x="21" y="163"/>
                    <a:pt x="38" y="178"/>
                    <a:pt x="53" y="195"/>
                  </a:cubicBezTo>
                  <a:cubicBezTo>
                    <a:pt x="79" y="224"/>
                    <a:pt x="123" y="229"/>
                    <a:pt x="155" y="206"/>
                  </a:cubicBezTo>
                  <a:cubicBezTo>
                    <a:pt x="351" y="68"/>
                    <a:pt x="351" y="68"/>
                    <a:pt x="351" y="68"/>
                  </a:cubicBezTo>
                  <a:cubicBezTo>
                    <a:pt x="351" y="68"/>
                    <a:pt x="351" y="68"/>
                    <a:pt x="351" y="68"/>
                  </a:cubicBezTo>
                  <a:cubicBezTo>
                    <a:pt x="405" y="25"/>
                    <a:pt x="474" y="0"/>
                    <a:pt x="548" y="0"/>
                  </a:cubicBezTo>
                  <a:cubicBezTo>
                    <a:pt x="720" y="1"/>
                    <a:pt x="861" y="140"/>
                    <a:pt x="865" y="311"/>
                  </a:cubicBezTo>
                  <a:cubicBezTo>
                    <a:pt x="869" y="490"/>
                    <a:pt x="725" y="636"/>
                    <a:pt x="547" y="636"/>
                  </a:cubicBezTo>
                  <a:cubicBezTo>
                    <a:pt x="473" y="636"/>
                    <a:pt x="405" y="611"/>
                    <a:pt x="351" y="568"/>
                  </a:cubicBezTo>
                  <a:cubicBezTo>
                    <a:pt x="351" y="568"/>
                    <a:pt x="351" y="568"/>
                    <a:pt x="351" y="568"/>
                  </a:cubicBezTo>
                  <a:cubicBezTo>
                    <a:pt x="155" y="430"/>
                    <a:pt x="155" y="430"/>
                    <a:pt x="155" y="430"/>
                  </a:cubicBezTo>
                  <a:cubicBezTo>
                    <a:pt x="123" y="408"/>
                    <a:pt x="79" y="412"/>
                    <a:pt x="53" y="442"/>
                  </a:cubicBezTo>
                  <a:cubicBezTo>
                    <a:pt x="38" y="459"/>
                    <a:pt x="20" y="473"/>
                    <a:pt x="0" y="484"/>
                  </a:cubicBezTo>
                  <a:cubicBezTo>
                    <a:pt x="26" y="434"/>
                    <a:pt x="41" y="378"/>
                    <a:pt x="41" y="318"/>
                  </a:cubicBezTo>
                  <a:close/>
                </a:path>
              </a:pathLst>
            </a:custGeom>
            <a:gradFill>
              <a:gsLst>
                <a:gs pos="61000">
                  <a:srgbClr val="1CADE4"/>
                </a:gs>
                <a:gs pos="100000">
                  <a:srgbClr val="199FD5"/>
                </a:gs>
              </a:gsLst>
              <a:lin ang="18000000" scaled="0"/>
            </a:gra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85" name="TextBox 84">
              <a:extLst>
                <a:ext uri="{FF2B5EF4-FFF2-40B4-BE49-F238E27FC236}">
                  <a16:creationId xmlns:a16="http://schemas.microsoft.com/office/drawing/2014/main" id="{64F63DE2-581B-5755-1AD4-FB580CC3F23C}"/>
                </a:ext>
              </a:extLst>
            </p:cNvPr>
            <p:cNvSpPr txBox="1"/>
            <p:nvPr/>
          </p:nvSpPr>
          <p:spPr>
            <a:xfrm>
              <a:off x="1156855" y="1656826"/>
              <a:ext cx="773034" cy="897233"/>
            </a:xfrm>
            <a:prstGeom prst="rect">
              <a:avLst/>
            </a:prstGeom>
            <a:noFill/>
          </p:spPr>
          <p:txBody>
            <a:bodyPr wrap="square" rtlCol="0">
              <a:spAutoFit/>
            </a:bodyPr>
            <a:lstStyle/>
            <a:p>
              <a:pPr algn="ctr">
                <a:lnSpc>
                  <a:spcPts val="3000"/>
                </a:lnSpc>
              </a:pPr>
              <a:r>
                <a:rPr lang="en-US" sz="2400" dirty="0">
                  <a:solidFill>
                    <a:schemeClr val="bg1"/>
                  </a:solidFill>
                  <a:latin typeface="Tw Cen MT" panose="020B0602020104020603" pitchFamily="34" charset="0"/>
                </a:rPr>
                <a:t>STEP </a:t>
              </a:r>
              <a:r>
                <a:rPr lang="en-US" sz="4000" dirty="0">
                  <a:solidFill>
                    <a:schemeClr val="bg1"/>
                  </a:solidFill>
                  <a:latin typeface="Tw Cen MT" panose="020B0602020104020603" pitchFamily="34" charset="0"/>
                </a:rPr>
                <a:t>1</a:t>
              </a:r>
              <a:endParaRPr lang="en-US" sz="2400" dirty="0">
                <a:solidFill>
                  <a:schemeClr val="bg1"/>
                </a:solidFill>
                <a:latin typeface="Tw Cen MT" panose="020B0602020104020603" pitchFamily="34" charset="0"/>
              </a:endParaRPr>
            </a:p>
          </p:txBody>
        </p:sp>
        <p:sp>
          <p:nvSpPr>
            <p:cNvPr id="86" name="TextBox 85">
              <a:extLst>
                <a:ext uri="{FF2B5EF4-FFF2-40B4-BE49-F238E27FC236}">
                  <a16:creationId xmlns:a16="http://schemas.microsoft.com/office/drawing/2014/main" id="{2440F898-36B8-C13D-D411-0B0FAFFC0759}"/>
                </a:ext>
              </a:extLst>
            </p:cNvPr>
            <p:cNvSpPr txBox="1"/>
            <p:nvPr/>
          </p:nvSpPr>
          <p:spPr>
            <a:xfrm>
              <a:off x="3075234" y="1656826"/>
              <a:ext cx="773034" cy="897233"/>
            </a:xfrm>
            <a:prstGeom prst="rect">
              <a:avLst/>
            </a:prstGeom>
            <a:noFill/>
          </p:spPr>
          <p:txBody>
            <a:bodyPr wrap="square" rtlCol="0">
              <a:spAutoFit/>
            </a:bodyPr>
            <a:lstStyle/>
            <a:p>
              <a:pPr algn="ctr">
                <a:lnSpc>
                  <a:spcPts val="3000"/>
                </a:lnSpc>
              </a:pPr>
              <a:r>
                <a:rPr lang="en-US" sz="2400" dirty="0">
                  <a:solidFill>
                    <a:schemeClr val="bg1"/>
                  </a:solidFill>
                  <a:latin typeface="Tw Cen MT" panose="020B0602020104020603" pitchFamily="34" charset="0"/>
                </a:rPr>
                <a:t>STEP </a:t>
              </a:r>
              <a:r>
                <a:rPr lang="en-US" sz="4000" dirty="0">
                  <a:solidFill>
                    <a:schemeClr val="bg1"/>
                  </a:solidFill>
                  <a:latin typeface="Tw Cen MT" panose="020B0602020104020603" pitchFamily="34" charset="0"/>
                </a:rPr>
                <a:t>2</a:t>
              </a:r>
              <a:endParaRPr lang="en-US" sz="2400" dirty="0">
                <a:solidFill>
                  <a:schemeClr val="bg1"/>
                </a:solidFill>
                <a:latin typeface="Tw Cen MT" panose="020B0602020104020603" pitchFamily="34" charset="0"/>
              </a:endParaRPr>
            </a:p>
          </p:txBody>
        </p:sp>
        <p:sp>
          <p:nvSpPr>
            <p:cNvPr id="87" name="TextBox 86">
              <a:extLst>
                <a:ext uri="{FF2B5EF4-FFF2-40B4-BE49-F238E27FC236}">
                  <a16:creationId xmlns:a16="http://schemas.microsoft.com/office/drawing/2014/main" id="{1C3F424F-E06A-1C10-F14F-0D6CC474FD9B}"/>
                </a:ext>
              </a:extLst>
            </p:cNvPr>
            <p:cNvSpPr txBox="1"/>
            <p:nvPr/>
          </p:nvSpPr>
          <p:spPr>
            <a:xfrm>
              <a:off x="4993613" y="1656826"/>
              <a:ext cx="773034" cy="897233"/>
            </a:xfrm>
            <a:prstGeom prst="rect">
              <a:avLst/>
            </a:prstGeom>
            <a:noFill/>
          </p:spPr>
          <p:txBody>
            <a:bodyPr wrap="square" rtlCol="0">
              <a:spAutoFit/>
            </a:bodyPr>
            <a:lstStyle/>
            <a:p>
              <a:pPr algn="ctr">
                <a:lnSpc>
                  <a:spcPts val="3000"/>
                </a:lnSpc>
              </a:pPr>
              <a:r>
                <a:rPr lang="en-US" sz="2400" dirty="0">
                  <a:solidFill>
                    <a:schemeClr val="bg1"/>
                  </a:solidFill>
                  <a:latin typeface="Tw Cen MT" panose="020B0602020104020603" pitchFamily="34" charset="0"/>
                </a:rPr>
                <a:t>STEP </a:t>
              </a:r>
              <a:r>
                <a:rPr lang="en-US" sz="4000" dirty="0">
                  <a:solidFill>
                    <a:schemeClr val="bg1"/>
                  </a:solidFill>
                  <a:latin typeface="Tw Cen MT" panose="020B0602020104020603" pitchFamily="34" charset="0"/>
                </a:rPr>
                <a:t>3</a:t>
              </a:r>
              <a:endParaRPr lang="en-US" sz="2400" dirty="0">
                <a:solidFill>
                  <a:schemeClr val="bg1"/>
                </a:solidFill>
                <a:latin typeface="Tw Cen MT" panose="020B0602020104020603" pitchFamily="34" charset="0"/>
              </a:endParaRPr>
            </a:p>
          </p:txBody>
        </p:sp>
        <p:sp>
          <p:nvSpPr>
            <p:cNvPr id="88" name="TextBox 87">
              <a:extLst>
                <a:ext uri="{FF2B5EF4-FFF2-40B4-BE49-F238E27FC236}">
                  <a16:creationId xmlns:a16="http://schemas.microsoft.com/office/drawing/2014/main" id="{BD1F836C-2C30-E68C-01EF-B2CD4A17063C}"/>
                </a:ext>
              </a:extLst>
            </p:cNvPr>
            <p:cNvSpPr txBox="1"/>
            <p:nvPr/>
          </p:nvSpPr>
          <p:spPr>
            <a:xfrm>
              <a:off x="6911992" y="1656826"/>
              <a:ext cx="773034" cy="897233"/>
            </a:xfrm>
            <a:prstGeom prst="rect">
              <a:avLst/>
            </a:prstGeom>
            <a:noFill/>
          </p:spPr>
          <p:txBody>
            <a:bodyPr wrap="square" rtlCol="0">
              <a:spAutoFit/>
            </a:bodyPr>
            <a:lstStyle/>
            <a:p>
              <a:pPr algn="ctr">
                <a:lnSpc>
                  <a:spcPts val="3000"/>
                </a:lnSpc>
              </a:pPr>
              <a:r>
                <a:rPr lang="en-US" sz="2400" dirty="0">
                  <a:solidFill>
                    <a:schemeClr val="bg1"/>
                  </a:solidFill>
                  <a:latin typeface="Tw Cen MT" panose="020B0602020104020603" pitchFamily="34" charset="0"/>
                </a:rPr>
                <a:t>STEP </a:t>
              </a:r>
              <a:r>
                <a:rPr lang="en-US" sz="4000" dirty="0">
                  <a:solidFill>
                    <a:schemeClr val="bg1"/>
                  </a:solidFill>
                  <a:latin typeface="Tw Cen MT" panose="020B0602020104020603" pitchFamily="34" charset="0"/>
                </a:rPr>
                <a:t>4</a:t>
              </a:r>
              <a:endParaRPr lang="en-US" sz="2400" dirty="0">
                <a:solidFill>
                  <a:schemeClr val="bg1"/>
                </a:solidFill>
                <a:latin typeface="Tw Cen MT" panose="020B0602020104020603" pitchFamily="34" charset="0"/>
              </a:endParaRPr>
            </a:p>
          </p:txBody>
        </p:sp>
        <p:sp>
          <p:nvSpPr>
            <p:cNvPr id="89" name="TextBox 88">
              <a:extLst>
                <a:ext uri="{FF2B5EF4-FFF2-40B4-BE49-F238E27FC236}">
                  <a16:creationId xmlns:a16="http://schemas.microsoft.com/office/drawing/2014/main" id="{31F9158F-E5D5-183A-4895-09EE2D6E248E}"/>
                </a:ext>
              </a:extLst>
            </p:cNvPr>
            <p:cNvSpPr txBox="1"/>
            <p:nvPr/>
          </p:nvSpPr>
          <p:spPr>
            <a:xfrm>
              <a:off x="8830371" y="1656826"/>
              <a:ext cx="773034" cy="897233"/>
            </a:xfrm>
            <a:prstGeom prst="rect">
              <a:avLst/>
            </a:prstGeom>
            <a:noFill/>
          </p:spPr>
          <p:txBody>
            <a:bodyPr wrap="square" rtlCol="0">
              <a:spAutoFit/>
            </a:bodyPr>
            <a:lstStyle/>
            <a:p>
              <a:pPr algn="ctr">
                <a:lnSpc>
                  <a:spcPts val="3000"/>
                </a:lnSpc>
              </a:pPr>
              <a:r>
                <a:rPr lang="en-US" sz="2400" dirty="0">
                  <a:solidFill>
                    <a:schemeClr val="bg1"/>
                  </a:solidFill>
                  <a:latin typeface="Tw Cen MT" panose="020B0602020104020603" pitchFamily="34" charset="0"/>
                </a:rPr>
                <a:t>STEP </a:t>
              </a:r>
              <a:r>
                <a:rPr lang="en-US" sz="4000" dirty="0">
                  <a:solidFill>
                    <a:schemeClr val="bg1"/>
                  </a:solidFill>
                  <a:latin typeface="Tw Cen MT" panose="020B0602020104020603" pitchFamily="34" charset="0"/>
                </a:rPr>
                <a:t>5</a:t>
              </a:r>
              <a:endParaRPr lang="en-US" sz="2400" dirty="0">
                <a:solidFill>
                  <a:schemeClr val="bg1"/>
                </a:solidFill>
                <a:latin typeface="Tw Cen MT" panose="020B0602020104020603" pitchFamily="34" charset="0"/>
              </a:endParaRPr>
            </a:p>
          </p:txBody>
        </p:sp>
        <p:sp>
          <p:nvSpPr>
            <p:cNvPr id="90" name="TextBox 89">
              <a:extLst>
                <a:ext uri="{FF2B5EF4-FFF2-40B4-BE49-F238E27FC236}">
                  <a16:creationId xmlns:a16="http://schemas.microsoft.com/office/drawing/2014/main" id="{38D5F4C6-173B-D2EC-C2F1-F7B70D7566AD}"/>
                </a:ext>
              </a:extLst>
            </p:cNvPr>
            <p:cNvSpPr txBox="1"/>
            <p:nvPr/>
          </p:nvSpPr>
          <p:spPr>
            <a:xfrm>
              <a:off x="10748749" y="1656826"/>
              <a:ext cx="773034" cy="897233"/>
            </a:xfrm>
            <a:prstGeom prst="rect">
              <a:avLst/>
            </a:prstGeom>
            <a:noFill/>
          </p:spPr>
          <p:txBody>
            <a:bodyPr wrap="square" rtlCol="0">
              <a:spAutoFit/>
            </a:bodyPr>
            <a:lstStyle/>
            <a:p>
              <a:pPr algn="ctr">
                <a:lnSpc>
                  <a:spcPts val="3000"/>
                </a:lnSpc>
              </a:pPr>
              <a:r>
                <a:rPr lang="en-US" sz="2400" dirty="0">
                  <a:solidFill>
                    <a:schemeClr val="bg1"/>
                  </a:solidFill>
                  <a:latin typeface="Tw Cen MT" panose="020B0602020104020603" pitchFamily="34" charset="0"/>
                </a:rPr>
                <a:t>STEP </a:t>
              </a:r>
              <a:r>
                <a:rPr lang="en-US" sz="4000" dirty="0">
                  <a:solidFill>
                    <a:schemeClr val="bg1"/>
                  </a:solidFill>
                  <a:latin typeface="Tw Cen MT" panose="020B0602020104020603" pitchFamily="34" charset="0"/>
                </a:rPr>
                <a:t>6</a:t>
              </a:r>
              <a:endParaRPr lang="en-US" sz="2400" dirty="0">
                <a:solidFill>
                  <a:schemeClr val="bg1"/>
                </a:solidFill>
                <a:latin typeface="Tw Cen MT" panose="020B0602020104020603" pitchFamily="34" charset="0"/>
              </a:endParaRPr>
            </a:p>
          </p:txBody>
        </p:sp>
        <p:sp>
          <p:nvSpPr>
            <p:cNvPr id="91" name="TextBox 90">
              <a:extLst>
                <a:ext uri="{FF2B5EF4-FFF2-40B4-BE49-F238E27FC236}">
                  <a16:creationId xmlns:a16="http://schemas.microsoft.com/office/drawing/2014/main" id="{98DF6F6F-C0B4-8970-847B-395D61A098ED}"/>
                </a:ext>
              </a:extLst>
            </p:cNvPr>
            <p:cNvSpPr txBox="1"/>
            <p:nvPr/>
          </p:nvSpPr>
          <p:spPr>
            <a:xfrm>
              <a:off x="2410735" y="3017047"/>
              <a:ext cx="1760031" cy="215444"/>
            </a:xfrm>
            <a:prstGeom prst="rect">
              <a:avLst/>
            </a:prstGeom>
            <a:noFill/>
          </p:spPr>
          <p:txBody>
            <a:bodyPr wrap="square" lIns="0" tIns="0" rIns="0" bIns="0" rtlCol="0">
              <a:spAutoFit/>
            </a:bodyPr>
            <a:lstStyle/>
            <a:p>
              <a:r>
                <a:rPr lang="en-US" sz="1400" b="1" dirty="0">
                  <a:latin typeface="Tw Cen MT" panose="020B0602020104020603" pitchFamily="34" charset="0"/>
                </a:rPr>
                <a:t>Claim Duration</a:t>
              </a:r>
              <a:endParaRPr lang="id-ID" sz="1400" b="1" dirty="0">
                <a:latin typeface="Tw Cen MT" panose="020B0602020104020603" pitchFamily="34" charset="0"/>
              </a:endParaRPr>
            </a:p>
          </p:txBody>
        </p:sp>
        <p:sp>
          <p:nvSpPr>
            <p:cNvPr id="92" name="TextBox 91">
              <a:extLst>
                <a:ext uri="{FF2B5EF4-FFF2-40B4-BE49-F238E27FC236}">
                  <a16:creationId xmlns:a16="http://schemas.microsoft.com/office/drawing/2014/main" id="{9E2E4310-35E0-A02D-14CD-C2157B7C74F4}"/>
                </a:ext>
              </a:extLst>
            </p:cNvPr>
            <p:cNvSpPr txBox="1"/>
            <p:nvPr/>
          </p:nvSpPr>
          <p:spPr>
            <a:xfrm>
              <a:off x="2410735" y="3588388"/>
              <a:ext cx="1760031" cy="646331"/>
            </a:xfrm>
            <a:prstGeom prst="rect">
              <a:avLst/>
            </a:prstGeom>
            <a:noFill/>
          </p:spPr>
          <p:txBody>
            <a:bodyPr wrap="square" lIns="0" tIns="0" rIns="0" bIns="0" rtlCol="0">
              <a:spAutoFit/>
            </a:bodyPr>
            <a:lstStyle/>
            <a:p>
              <a:r>
                <a:rPr lang="en-US" sz="1400" dirty="0">
                  <a:solidFill>
                    <a:schemeClr val="tx1">
                      <a:lumMod val="75000"/>
                      <a:lumOff val="25000"/>
                    </a:schemeClr>
                  </a:solidFill>
                  <a:latin typeface="Tw Cen MT" panose="020B0602020104020603" pitchFamily="34" charset="0"/>
                  <a:cs typeface="Arial" panose="020B0604020202020204" pitchFamily="34" charset="0"/>
                </a:rPr>
                <a:t>Subtracted Claim Start Date from Claim End Date</a:t>
              </a:r>
            </a:p>
          </p:txBody>
        </p:sp>
        <p:sp>
          <p:nvSpPr>
            <p:cNvPr id="93" name="TextBox 92">
              <a:extLst>
                <a:ext uri="{FF2B5EF4-FFF2-40B4-BE49-F238E27FC236}">
                  <a16:creationId xmlns:a16="http://schemas.microsoft.com/office/drawing/2014/main" id="{A439EFC1-C7BA-3C47-DB2B-693F81CB5E1A}"/>
                </a:ext>
              </a:extLst>
            </p:cNvPr>
            <p:cNvSpPr txBox="1"/>
            <p:nvPr/>
          </p:nvSpPr>
          <p:spPr>
            <a:xfrm>
              <a:off x="4260273" y="3017047"/>
              <a:ext cx="1835727" cy="215444"/>
            </a:xfrm>
            <a:prstGeom prst="rect">
              <a:avLst/>
            </a:prstGeom>
            <a:noFill/>
          </p:spPr>
          <p:txBody>
            <a:bodyPr wrap="square" lIns="0" tIns="0" rIns="0" bIns="0" rtlCol="0">
              <a:spAutoFit/>
            </a:bodyPr>
            <a:lstStyle/>
            <a:p>
              <a:r>
                <a:rPr lang="en-US" sz="1400" b="1" dirty="0">
                  <a:latin typeface="Tw Cen MT" panose="020B0602020104020603" pitchFamily="34" charset="0"/>
                </a:rPr>
                <a:t>Encounter Duration</a:t>
              </a:r>
              <a:endParaRPr lang="id-ID" sz="1400" b="1" dirty="0">
                <a:latin typeface="Tw Cen MT" panose="020B0602020104020603" pitchFamily="34" charset="0"/>
              </a:endParaRPr>
            </a:p>
          </p:txBody>
        </p:sp>
        <p:sp>
          <p:nvSpPr>
            <p:cNvPr id="94" name="TextBox 93">
              <a:extLst>
                <a:ext uri="{FF2B5EF4-FFF2-40B4-BE49-F238E27FC236}">
                  <a16:creationId xmlns:a16="http://schemas.microsoft.com/office/drawing/2014/main" id="{9BF285D2-9717-74EA-56F5-53E2B67D19ED}"/>
                </a:ext>
              </a:extLst>
            </p:cNvPr>
            <p:cNvSpPr txBox="1"/>
            <p:nvPr/>
          </p:nvSpPr>
          <p:spPr>
            <a:xfrm>
              <a:off x="4260273" y="3588388"/>
              <a:ext cx="1835727" cy="646331"/>
            </a:xfrm>
            <a:prstGeom prst="rect">
              <a:avLst/>
            </a:prstGeom>
            <a:noFill/>
          </p:spPr>
          <p:txBody>
            <a:bodyPr wrap="square" lIns="0" tIns="0" rIns="0" bIns="0" rtlCol="0">
              <a:spAutoFit/>
            </a:bodyPr>
            <a:lstStyle/>
            <a:p>
              <a:r>
                <a:rPr lang="en-US" sz="1400" dirty="0">
                  <a:solidFill>
                    <a:schemeClr val="tx1">
                      <a:lumMod val="75000"/>
                      <a:lumOff val="25000"/>
                    </a:schemeClr>
                  </a:solidFill>
                  <a:latin typeface="Tw Cen MT" panose="020B0602020104020603" pitchFamily="34" charset="0"/>
                  <a:cs typeface="Arial" panose="020B0604020202020204" pitchFamily="34" charset="0"/>
                </a:rPr>
                <a:t>Subtracted Encounter Start Date from Encounter End Date</a:t>
              </a:r>
            </a:p>
          </p:txBody>
        </p:sp>
        <p:sp>
          <p:nvSpPr>
            <p:cNvPr id="95" name="TextBox 94">
              <a:extLst>
                <a:ext uri="{FF2B5EF4-FFF2-40B4-BE49-F238E27FC236}">
                  <a16:creationId xmlns:a16="http://schemas.microsoft.com/office/drawing/2014/main" id="{7EC8ECB9-F5B9-8194-CFE7-700AA8BE6224}"/>
                </a:ext>
              </a:extLst>
            </p:cNvPr>
            <p:cNvSpPr txBox="1"/>
            <p:nvPr/>
          </p:nvSpPr>
          <p:spPr>
            <a:xfrm>
              <a:off x="6223800" y="3017047"/>
              <a:ext cx="1760031" cy="430887"/>
            </a:xfrm>
            <a:prstGeom prst="rect">
              <a:avLst/>
            </a:prstGeom>
            <a:noFill/>
          </p:spPr>
          <p:txBody>
            <a:bodyPr wrap="square" lIns="0" tIns="0" rIns="0" bIns="0" rtlCol="0">
              <a:spAutoFit/>
            </a:bodyPr>
            <a:lstStyle/>
            <a:p>
              <a:r>
                <a:rPr lang="en-US" sz="1400" b="1" dirty="0">
                  <a:latin typeface="Tw Cen MT" panose="020B0602020104020603" pitchFamily="34" charset="0"/>
                </a:rPr>
                <a:t>Prescription Procurement Duration</a:t>
              </a:r>
              <a:endParaRPr lang="id-ID" sz="1400" b="1" dirty="0">
                <a:latin typeface="Tw Cen MT" panose="020B0602020104020603" pitchFamily="34" charset="0"/>
              </a:endParaRPr>
            </a:p>
          </p:txBody>
        </p:sp>
        <p:sp>
          <p:nvSpPr>
            <p:cNvPr id="96" name="TextBox 95">
              <a:extLst>
                <a:ext uri="{FF2B5EF4-FFF2-40B4-BE49-F238E27FC236}">
                  <a16:creationId xmlns:a16="http://schemas.microsoft.com/office/drawing/2014/main" id="{35D7D6E1-4671-9F6A-EBC6-7E923F6CAD67}"/>
                </a:ext>
              </a:extLst>
            </p:cNvPr>
            <p:cNvSpPr txBox="1"/>
            <p:nvPr/>
          </p:nvSpPr>
          <p:spPr>
            <a:xfrm>
              <a:off x="6223800" y="3588388"/>
              <a:ext cx="1760031" cy="861774"/>
            </a:xfrm>
            <a:prstGeom prst="rect">
              <a:avLst/>
            </a:prstGeom>
            <a:noFill/>
          </p:spPr>
          <p:txBody>
            <a:bodyPr wrap="square" lIns="0" tIns="0" rIns="0" bIns="0" rtlCol="0">
              <a:spAutoFit/>
            </a:bodyPr>
            <a:lstStyle/>
            <a:p>
              <a:r>
                <a:rPr lang="en-US" sz="1400" dirty="0">
                  <a:solidFill>
                    <a:schemeClr val="tx1">
                      <a:lumMod val="75000"/>
                      <a:lumOff val="25000"/>
                    </a:schemeClr>
                  </a:solidFill>
                  <a:latin typeface="Tw Cen MT" panose="020B0602020104020603" pitchFamily="34" charset="0"/>
                  <a:cs typeface="Arial" panose="020B0604020202020204" pitchFamily="34" charset="0"/>
                </a:rPr>
                <a:t>Subtracted date the medication was requested from the date the request was filled</a:t>
              </a:r>
            </a:p>
          </p:txBody>
        </p:sp>
        <p:sp>
          <p:nvSpPr>
            <p:cNvPr id="97" name="TextBox 96">
              <a:extLst>
                <a:ext uri="{FF2B5EF4-FFF2-40B4-BE49-F238E27FC236}">
                  <a16:creationId xmlns:a16="http://schemas.microsoft.com/office/drawing/2014/main" id="{2D727933-D348-76C5-A0E9-EC9C8764B16A}"/>
                </a:ext>
              </a:extLst>
            </p:cNvPr>
            <p:cNvSpPr txBox="1"/>
            <p:nvPr/>
          </p:nvSpPr>
          <p:spPr>
            <a:xfrm>
              <a:off x="8111631" y="3017047"/>
              <a:ext cx="1760031" cy="430887"/>
            </a:xfrm>
            <a:prstGeom prst="rect">
              <a:avLst/>
            </a:prstGeom>
            <a:noFill/>
          </p:spPr>
          <p:txBody>
            <a:bodyPr wrap="square" lIns="0" tIns="0" rIns="0" bIns="0" rtlCol="0">
              <a:spAutoFit/>
            </a:bodyPr>
            <a:lstStyle/>
            <a:p>
              <a:r>
                <a:rPr lang="en-US" sz="1400" b="1" dirty="0">
                  <a:latin typeface="Tw Cen MT" panose="020B0602020104020603" pitchFamily="34" charset="0"/>
                </a:rPr>
                <a:t>Creation of dummy variables</a:t>
              </a:r>
              <a:endParaRPr lang="id-ID" sz="1400" b="1" dirty="0">
                <a:latin typeface="Tw Cen MT" panose="020B0602020104020603" pitchFamily="34" charset="0"/>
              </a:endParaRPr>
            </a:p>
          </p:txBody>
        </p:sp>
        <p:sp>
          <p:nvSpPr>
            <p:cNvPr id="98" name="TextBox 97">
              <a:extLst>
                <a:ext uri="{FF2B5EF4-FFF2-40B4-BE49-F238E27FC236}">
                  <a16:creationId xmlns:a16="http://schemas.microsoft.com/office/drawing/2014/main" id="{39A126AA-A685-2D6D-D595-EBE4AF99077E}"/>
                </a:ext>
              </a:extLst>
            </p:cNvPr>
            <p:cNvSpPr txBox="1"/>
            <p:nvPr/>
          </p:nvSpPr>
          <p:spPr>
            <a:xfrm>
              <a:off x="8111631" y="3588388"/>
              <a:ext cx="1760031" cy="1077218"/>
            </a:xfrm>
            <a:prstGeom prst="rect">
              <a:avLst/>
            </a:prstGeom>
            <a:noFill/>
          </p:spPr>
          <p:txBody>
            <a:bodyPr wrap="square" lIns="0" tIns="0" rIns="0" bIns="0" rtlCol="0">
              <a:spAutoFit/>
            </a:bodyPr>
            <a:lstStyle/>
            <a:p>
              <a:r>
                <a:rPr lang="en-US" sz="1400" dirty="0">
                  <a:solidFill>
                    <a:schemeClr val="tx1">
                      <a:lumMod val="75000"/>
                      <a:lumOff val="25000"/>
                    </a:schemeClr>
                  </a:solidFill>
                  <a:latin typeface="Tw Cen MT" panose="020B0602020104020603" pitchFamily="34" charset="0"/>
                  <a:cs typeface="Arial" panose="020B0604020202020204" pitchFamily="34" charset="0"/>
                </a:rPr>
                <a:t>Race, gender, request status, doses, diagnosis, claim type, HCPCS modifier 4 codes, LOINCs</a:t>
              </a:r>
            </a:p>
          </p:txBody>
        </p:sp>
        <p:sp>
          <p:nvSpPr>
            <p:cNvPr id="99" name="TextBox 98">
              <a:extLst>
                <a:ext uri="{FF2B5EF4-FFF2-40B4-BE49-F238E27FC236}">
                  <a16:creationId xmlns:a16="http://schemas.microsoft.com/office/drawing/2014/main" id="{0EB46FC6-45E0-A6BD-D979-85043911A651}"/>
                </a:ext>
              </a:extLst>
            </p:cNvPr>
            <p:cNvSpPr txBox="1"/>
            <p:nvPr/>
          </p:nvSpPr>
          <p:spPr>
            <a:xfrm>
              <a:off x="10050968" y="3017047"/>
              <a:ext cx="1760031" cy="215444"/>
            </a:xfrm>
            <a:prstGeom prst="rect">
              <a:avLst/>
            </a:prstGeom>
            <a:noFill/>
          </p:spPr>
          <p:txBody>
            <a:bodyPr wrap="square" lIns="0" tIns="0" rIns="0" bIns="0" rtlCol="0">
              <a:spAutoFit/>
            </a:bodyPr>
            <a:lstStyle/>
            <a:p>
              <a:r>
                <a:rPr lang="en-US" sz="1400" b="1" dirty="0">
                  <a:latin typeface="Tw Cen MT" panose="020B0602020104020603" pitchFamily="34" charset="0"/>
                </a:rPr>
                <a:t>Master Dataset</a:t>
              </a:r>
              <a:endParaRPr lang="id-ID" sz="1400" b="1" dirty="0">
                <a:latin typeface="Tw Cen MT" panose="020B0602020104020603" pitchFamily="34" charset="0"/>
              </a:endParaRPr>
            </a:p>
          </p:txBody>
        </p:sp>
        <p:sp>
          <p:nvSpPr>
            <p:cNvPr id="100" name="TextBox 99">
              <a:extLst>
                <a:ext uri="{FF2B5EF4-FFF2-40B4-BE49-F238E27FC236}">
                  <a16:creationId xmlns:a16="http://schemas.microsoft.com/office/drawing/2014/main" id="{D7F5D6F4-7964-4614-8B47-8E2F3839151D}"/>
                </a:ext>
              </a:extLst>
            </p:cNvPr>
            <p:cNvSpPr txBox="1"/>
            <p:nvPr/>
          </p:nvSpPr>
          <p:spPr>
            <a:xfrm>
              <a:off x="10050968" y="3588388"/>
              <a:ext cx="1760031" cy="1292662"/>
            </a:xfrm>
            <a:prstGeom prst="rect">
              <a:avLst/>
            </a:prstGeom>
            <a:noFill/>
          </p:spPr>
          <p:txBody>
            <a:bodyPr wrap="square" lIns="0" tIns="0" rIns="0" bIns="0" rtlCol="0">
              <a:spAutoFit/>
            </a:bodyPr>
            <a:lstStyle/>
            <a:p>
              <a:r>
                <a:rPr lang="en-US" sz="1400" dirty="0">
                  <a:solidFill>
                    <a:schemeClr val="tx1">
                      <a:lumMod val="75000"/>
                      <a:lumOff val="25000"/>
                    </a:schemeClr>
                  </a:solidFill>
                  <a:latin typeface="Tw Cen MT" panose="020B0602020104020603" pitchFamily="34" charset="0"/>
                  <a:cs typeface="Arial" panose="020B0604020202020204" pitchFamily="34" charset="0"/>
                </a:rPr>
                <a:t>Created subsets with relevant variables and merged all the datasets using left join, keeping </a:t>
              </a:r>
              <a:r>
                <a:rPr lang="en-US" sz="1400" dirty="0" err="1">
                  <a:solidFill>
                    <a:schemeClr val="tx1">
                      <a:lumMod val="75000"/>
                      <a:lumOff val="25000"/>
                    </a:schemeClr>
                  </a:solidFill>
                  <a:latin typeface="Tw Cen MT" panose="020B0602020104020603" pitchFamily="34" charset="0"/>
                  <a:cs typeface="Arial" panose="020B0604020202020204" pitchFamily="34" charset="0"/>
                </a:rPr>
                <a:t>Patient_ID</a:t>
              </a:r>
              <a:r>
                <a:rPr lang="en-US" sz="1400" dirty="0">
                  <a:solidFill>
                    <a:schemeClr val="tx1">
                      <a:lumMod val="75000"/>
                      <a:lumOff val="25000"/>
                    </a:schemeClr>
                  </a:solidFill>
                  <a:latin typeface="Tw Cen MT" panose="020B0602020104020603" pitchFamily="34" charset="0"/>
                  <a:cs typeface="Arial" panose="020B0604020202020204" pitchFamily="34" charset="0"/>
                </a:rPr>
                <a:t> as unique identifier</a:t>
              </a:r>
            </a:p>
          </p:txBody>
        </p:sp>
      </p:grpSp>
      <p:sp>
        <p:nvSpPr>
          <p:cNvPr id="103" name="Rectangle 102">
            <a:extLst>
              <a:ext uri="{FF2B5EF4-FFF2-40B4-BE49-F238E27FC236}">
                <a16:creationId xmlns:a16="http://schemas.microsoft.com/office/drawing/2014/main" id="{8A7F2231-4420-9D12-592F-79A92889BF0F}"/>
              </a:ext>
            </a:extLst>
          </p:cNvPr>
          <p:cNvSpPr/>
          <p:nvPr/>
        </p:nvSpPr>
        <p:spPr>
          <a:xfrm>
            <a:off x="1101436" y="5442764"/>
            <a:ext cx="10709563" cy="1269764"/>
          </a:xfrm>
          <a:prstGeom prst="rect">
            <a:avLst/>
          </a:prstGeom>
          <a:solidFill>
            <a:srgbClr val="1CAD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bg1"/>
                </a:solidFill>
                <a:latin typeface="Tw Cen MT" panose="020B0602020104020603" pitchFamily="34" charset="0"/>
              </a:rPr>
              <a:t>Challenges</a:t>
            </a:r>
          </a:p>
          <a:p>
            <a:r>
              <a:rPr lang="en-US" sz="1600" dirty="0">
                <a:solidFill>
                  <a:schemeClr val="bg1"/>
                </a:solidFill>
                <a:latin typeface="Tw Cen MT" panose="020B0602020104020603" pitchFamily="34" charset="0"/>
              </a:rPr>
              <a:t>Patient IDs were not similar across all eight tables, hence while merging and preprocessing only 125 records remained. As a result, lots of duplicate columns were generated while merging.</a:t>
            </a:r>
          </a:p>
        </p:txBody>
      </p:sp>
    </p:spTree>
    <p:extLst>
      <p:ext uri="{BB962C8B-B14F-4D97-AF65-F5344CB8AC3E}">
        <p14:creationId xmlns:p14="http://schemas.microsoft.com/office/powerpoint/2010/main" val="7707811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6202740-261E-60FC-BD8C-76894AC42C2C}"/>
              </a:ext>
            </a:extLst>
          </p:cNvPr>
          <p:cNvSpPr/>
          <p:nvPr/>
        </p:nvSpPr>
        <p:spPr>
          <a:xfrm>
            <a:off x="2181011" y="1212449"/>
            <a:ext cx="10010989" cy="5105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0" y="1278082"/>
            <a:ext cx="2181011" cy="5105400"/>
          </a:xfrm>
          <a:prstGeom prst="rect">
            <a:avLst/>
          </a:prstGeom>
          <a:solidFill>
            <a:srgbClr val="1CAD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192571" y="3380835"/>
            <a:ext cx="1795869" cy="615553"/>
          </a:xfrm>
          <a:prstGeom prst="rect">
            <a:avLst/>
          </a:prstGeom>
          <a:noFill/>
        </p:spPr>
        <p:txBody>
          <a:bodyPr wrap="square" lIns="0" tIns="0" rIns="0" bIns="0" rtlCol="0">
            <a:spAutoFit/>
          </a:bodyPr>
          <a:lstStyle/>
          <a:p>
            <a:r>
              <a:rPr lang="en-US" sz="2000" dirty="0">
                <a:solidFill>
                  <a:schemeClr val="bg1"/>
                </a:solidFill>
                <a:latin typeface="Tw Cen MT" panose="020B0602020104020603" pitchFamily="34" charset="0"/>
                <a:hlinkClick r:id="rId3">
                  <a:extLst>
                    <a:ext uri="{A12FA001-AC4F-418D-AE19-62706E023703}">
                      <ahyp:hlinkClr xmlns:ahyp="http://schemas.microsoft.com/office/drawing/2018/hyperlinkcolor" val="tx"/>
                    </a:ext>
                  </a:extLst>
                </a:hlinkClick>
              </a:rPr>
              <a:t>Wrangled Dataset EDA</a:t>
            </a:r>
            <a:endParaRPr lang="en-US" sz="2000" dirty="0">
              <a:solidFill>
                <a:schemeClr val="bg1"/>
              </a:solidFill>
              <a:latin typeface="Tw Cen MT" panose="020B0602020104020603" pitchFamily="34" charset="0"/>
            </a:endParaRPr>
          </a:p>
        </p:txBody>
      </p:sp>
      <p:grpSp>
        <p:nvGrpSpPr>
          <p:cNvPr id="30" name="Group 29"/>
          <p:cNvGrpSpPr/>
          <p:nvPr/>
        </p:nvGrpSpPr>
        <p:grpSpPr>
          <a:xfrm>
            <a:off x="302380" y="2808371"/>
            <a:ext cx="438156" cy="439671"/>
            <a:chOff x="3455988" y="266700"/>
            <a:chExt cx="458787" cy="460375"/>
          </a:xfrm>
        </p:grpSpPr>
        <p:sp>
          <p:nvSpPr>
            <p:cNvPr id="31" name="Freeform 12"/>
            <p:cNvSpPr>
              <a:spLocks noEditPoints="1"/>
            </p:cNvSpPr>
            <p:nvPr/>
          </p:nvSpPr>
          <p:spPr bwMode="auto">
            <a:xfrm>
              <a:off x="3455988" y="266700"/>
              <a:ext cx="458787" cy="460375"/>
            </a:xfrm>
            <a:custGeom>
              <a:avLst/>
              <a:gdLst>
                <a:gd name="T0" fmla="*/ 116 w 120"/>
                <a:gd name="T1" fmla="*/ 112 h 120"/>
                <a:gd name="T2" fmla="*/ 104 w 120"/>
                <a:gd name="T3" fmla="*/ 112 h 120"/>
                <a:gd name="T4" fmla="*/ 104 w 120"/>
                <a:gd name="T5" fmla="*/ 36 h 120"/>
                <a:gd name="T6" fmla="*/ 100 w 120"/>
                <a:gd name="T7" fmla="*/ 32 h 120"/>
                <a:gd name="T8" fmla="*/ 84 w 120"/>
                <a:gd name="T9" fmla="*/ 32 h 120"/>
                <a:gd name="T10" fmla="*/ 80 w 120"/>
                <a:gd name="T11" fmla="*/ 36 h 120"/>
                <a:gd name="T12" fmla="*/ 80 w 120"/>
                <a:gd name="T13" fmla="*/ 112 h 120"/>
                <a:gd name="T14" fmla="*/ 72 w 120"/>
                <a:gd name="T15" fmla="*/ 112 h 120"/>
                <a:gd name="T16" fmla="*/ 72 w 120"/>
                <a:gd name="T17" fmla="*/ 68 h 120"/>
                <a:gd name="T18" fmla="*/ 68 w 120"/>
                <a:gd name="T19" fmla="*/ 64 h 120"/>
                <a:gd name="T20" fmla="*/ 52 w 120"/>
                <a:gd name="T21" fmla="*/ 64 h 120"/>
                <a:gd name="T22" fmla="*/ 48 w 120"/>
                <a:gd name="T23" fmla="*/ 68 h 120"/>
                <a:gd name="T24" fmla="*/ 48 w 120"/>
                <a:gd name="T25" fmla="*/ 112 h 120"/>
                <a:gd name="T26" fmla="*/ 40 w 120"/>
                <a:gd name="T27" fmla="*/ 112 h 120"/>
                <a:gd name="T28" fmla="*/ 40 w 120"/>
                <a:gd name="T29" fmla="*/ 84 h 120"/>
                <a:gd name="T30" fmla="*/ 36 w 120"/>
                <a:gd name="T31" fmla="*/ 80 h 120"/>
                <a:gd name="T32" fmla="*/ 20 w 120"/>
                <a:gd name="T33" fmla="*/ 80 h 120"/>
                <a:gd name="T34" fmla="*/ 16 w 120"/>
                <a:gd name="T35" fmla="*/ 84 h 120"/>
                <a:gd name="T36" fmla="*/ 16 w 120"/>
                <a:gd name="T37" fmla="*/ 112 h 120"/>
                <a:gd name="T38" fmla="*/ 8 w 120"/>
                <a:gd name="T39" fmla="*/ 112 h 120"/>
                <a:gd name="T40" fmla="*/ 8 w 120"/>
                <a:gd name="T41" fmla="*/ 4 h 120"/>
                <a:gd name="T42" fmla="*/ 4 w 120"/>
                <a:gd name="T43" fmla="*/ 0 h 120"/>
                <a:gd name="T44" fmla="*/ 0 w 120"/>
                <a:gd name="T45" fmla="*/ 4 h 120"/>
                <a:gd name="T46" fmla="*/ 0 w 120"/>
                <a:gd name="T47" fmla="*/ 116 h 120"/>
                <a:gd name="T48" fmla="*/ 4 w 120"/>
                <a:gd name="T49" fmla="*/ 120 h 120"/>
                <a:gd name="T50" fmla="*/ 116 w 120"/>
                <a:gd name="T51" fmla="*/ 120 h 120"/>
                <a:gd name="T52" fmla="*/ 120 w 120"/>
                <a:gd name="T53" fmla="*/ 116 h 120"/>
                <a:gd name="T54" fmla="*/ 116 w 120"/>
                <a:gd name="T55" fmla="*/ 112 h 120"/>
                <a:gd name="T56" fmla="*/ 24 w 120"/>
                <a:gd name="T57" fmla="*/ 112 h 120"/>
                <a:gd name="T58" fmla="*/ 24 w 120"/>
                <a:gd name="T59" fmla="*/ 88 h 120"/>
                <a:gd name="T60" fmla="*/ 32 w 120"/>
                <a:gd name="T61" fmla="*/ 88 h 120"/>
                <a:gd name="T62" fmla="*/ 32 w 120"/>
                <a:gd name="T63" fmla="*/ 112 h 120"/>
                <a:gd name="T64" fmla="*/ 24 w 120"/>
                <a:gd name="T65" fmla="*/ 112 h 120"/>
                <a:gd name="T66" fmla="*/ 56 w 120"/>
                <a:gd name="T67" fmla="*/ 112 h 120"/>
                <a:gd name="T68" fmla="*/ 56 w 120"/>
                <a:gd name="T69" fmla="*/ 72 h 120"/>
                <a:gd name="T70" fmla="*/ 64 w 120"/>
                <a:gd name="T71" fmla="*/ 72 h 120"/>
                <a:gd name="T72" fmla="*/ 64 w 120"/>
                <a:gd name="T73" fmla="*/ 112 h 120"/>
                <a:gd name="T74" fmla="*/ 56 w 120"/>
                <a:gd name="T75" fmla="*/ 112 h 120"/>
                <a:gd name="T76" fmla="*/ 88 w 120"/>
                <a:gd name="T77" fmla="*/ 112 h 120"/>
                <a:gd name="T78" fmla="*/ 88 w 120"/>
                <a:gd name="T79" fmla="*/ 40 h 120"/>
                <a:gd name="T80" fmla="*/ 96 w 120"/>
                <a:gd name="T81" fmla="*/ 40 h 120"/>
                <a:gd name="T82" fmla="*/ 96 w 120"/>
                <a:gd name="T83" fmla="*/ 112 h 120"/>
                <a:gd name="T84" fmla="*/ 88 w 120"/>
                <a:gd name="T85" fmla="*/ 1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20">
                  <a:moveTo>
                    <a:pt x="116" y="112"/>
                  </a:moveTo>
                  <a:cubicBezTo>
                    <a:pt x="104" y="112"/>
                    <a:pt x="104" y="112"/>
                    <a:pt x="104" y="112"/>
                  </a:cubicBezTo>
                  <a:cubicBezTo>
                    <a:pt x="104" y="36"/>
                    <a:pt x="104" y="36"/>
                    <a:pt x="104" y="36"/>
                  </a:cubicBezTo>
                  <a:cubicBezTo>
                    <a:pt x="104" y="34"/>
                    <a:pt x="102" y="32"/>
                    <a:pt x="100" y="32"/>
                  </a:cubicBezTo>
                  <a:cubicBezTo>
                    <a:pt x="84" y="32"/>
                    <a:pt x="84" y="32"/>
                    <a:pt x="84" y="32"/>
                  </a:cubicBezTo>
                  <a:cubicBezTo>
                    <a:pt x="82" y="32"/>
                    <a:pt x="80" y="34"/>
                    <a:pt x="80" y="36"/>
                  </a:cubicBezTo>
                  <a:cubicBezTo>
                    <a:pt x="80" y="112"/>
                    <a:pt x="80" y="112"/>
                    <a:pt x="80" y="112"/>
                  </a:cubicBezTo>
                  <a:cubicBezTo>
                    <a:pt x="72" y="112"/>
                    <a:pt x="72" y="112"/>
                    <a:pt x="72" y="112"/>
                  </a:cubicBezTo>
                  <a:cubicBezTo>
                    <a:pt x="72" y="68"/>
                    <a:pt x="72" y="68"/>
                    <a:pt x="72" y="68"/>
                  </a:cubicBezTo>
                  <a:cubicBezTo>
                    <a:pt x="72" y="66"/>
                    <a:pt x="70" y="64"/>
                    <a:pt x="68" y="64"/>
                  </a:cubicBezTo>
                  <a:cubicBezTo>
                    <a:pt x="52" y="64"/>
                    <a:pt x="52" y="64"/>
                    <a:pt x="52" y="64"/>
                  </a:cubicBezTo>
                  <a:cubicBezTo>
                    <a:pt x="50" y="64"/>
                    <a:pt x="48" y="66"/>
                    <a:pt x="48" y="68"/>
                  </a:cubicBezTo>
                  <a:cubicBezTo>
                    <a:pt x="48" y="112"/>
                    <a:pt x="48" y="112"/>
                    <a:pt x="48" y="112"/>
                  </a:cubicBezTo>
                  <a:cubicBezTo>
                    <a:pt x="40" y="112"/>
                    <a:pt x="40" y="112"/>
                    <a:pt x="40" y="112"/>
                  </a:cubicBezTo>
                  <a:cubicBezTo>
                    <a:pt x="40" y="84"/>
                    <a:pt x="40" y="84"/>
                    <a:pt x="40" y="84"/>
                  </a:cubicBezTo>
                  <a:cubicBezTo>
                    <a:pt x="40" y="82"/>
                    <a:pt x="38" y="80"/>
                    <a:pt x="36" y="80"/>
                  </a:cubicBezTo>
                  <a:cubicBezTo>
                    <a:pt x="20" y="80"/>
                    <a:pt x="20" y="80"/>
                    <a:pt x="20" y="80"/>
                  </a:cubicBezTo>
                  <a:cubicBezTo>
                    <a:pt x="18" y="80"/>
                    <a:pt x="16" y="82"/>
                    <a:pt x="16" y="84"/>
                  </a:cubicBezTo>
                  <a:cubicBezTo>
                    <a:pt x="16" y="112"/>
                    <a:pt x="16" y="112"/>
                    <a:pt x="16" y="112"/>
                  </a:cubicBezTo>
                  <a:cubicBezTo>
                    <a:pt x="8" y="112"/>
                    <a:pt x="8" y="112"/>
                    <a:pt x="8" y="112"/>
                  </a:cubicBezTo>
                  <a:cubicBezTo>
                    <a:pt x="8" y="4"/>
                    <a:pt x="8" y="4"/>
                    <a:pt x="8" y="4"/>
                  </a:cubicBezTo>
                  <a:cubicBezTo>
                    <a:pt x="8" y="2"/>
                    <a:pt x="6" y="0"/>
                    <a:pt x="4" y="0"/>
                  </a:cubicBezTo>
                  <a:cubicBezTo>
                    <a:pt x="2" y="0"/>
                    <a:pt x="0" y="2"/>
                    <a:pt x="0" y="4"/>
                  </a:cubicBezTo>
                  <a:cubicBezTo>
                    <a:pt x="0" y="116"/>
                    <a:pt x="0" y="116"/>
                    <a:pt x="0" y="116"/>
                  </a:cubicBezTo>
                  <a:cubicBezTo>
                    <a:pt x="0" y="118"/>
                    <a:pt x="2" y="120"/>
                    <a:pt x="4" y="120"/>
                  </a:cubicBezTo>
                  <a:cubicBezTo>
                    <a:pt x="116" y="120"/>
                    <a:pt x="116" y="120"/>
                    <a:pt x="116" y="120"/>
                  </a:cubicBezTo>
                  <a:cubicBezTo>
                    <a:pt x="118" y="120"/>
                    <a:pt x="120" y="118"/>
                    <a:pt x="120" y="116"/>
                  </a:cubicBezTo>
                  <a:cubicBezTo>
                    <a:pt x="120" y="114"/>
                    <a:pt x="118" y="112"/>
                    <a:pt x="116" y="112"/>
                  </a:cubicBezTo>
                  <a:close/>
                  <a:moveTo>
                    <a:pt x="24" y="112"/>
                  </a:moveTo>
                  <a:cubicBezTo>
                    <a:pt x="24" y="88"/>
                    <a:pt x="24" y="88"/>
                    <a:pt x="24" y="88"/>
                  </a:cubicBezTo>
                  <a:cubicBezTo>
                    <a:pt x="32" y="88"/>
                    <a:pt x="32" y="88"/>
                    <a:pt x="32" y="88"/>
                  </a:cubicBezTo>
                  <a:cubicBezTo>
                    <a:pt x="32" y="112"/>
                    <a:pt x="32" y="112"/>
                    <a:pt x="32" y="112"/>
                  </a:cubicBezTo>
                  <a:lnTo>
                    <a:pt x="24" y="112"/>
                  </a:lnTo>
                  <a:close/>
                  <a:moveTo>
                    <a:pt x="56" y="112"/>
                  </a:moveTo>
                  <a:cubicBezTo>
                    <a:pt x="56" y="72"/>
                    <a:pt x="56" y="72"/>
                    <a:pt x="56" y="72"/>
                  </a:cubicBezTo>
                  <a:cubicBezTo>
                    <a:pt x="64" y="72"/>
                    <a:pt x="64" y="72"/>
                    <a:pt x="64" y="72"/>
                  </a:cubicBezTo>
                  <a:cubicBezTo>
                    <a:pt x="64" y="112"/>
                    <a:pt x="64" y="112"/>
                    <a:pt x="64" y="112"/>
                  </a:cubicBezTo>
                  <a:lnTo>
                    <a:pt x="56" y="112"/>
                  </a:lnTo>
                  <a:close/>
                  <a:moveTo>
                    <a:pt x="88" y="112"/>
                  </a:moveTo>
                  <a:cubicBezTo>
                    <a:pt x="88" y="40"/>
                    <a:pt x="88" y="40"/>
                    <a:pt x="88" y="40"/>
                  </a:cubicBezTo>
                  <a:cubicBezTo>
                    <a:pt x="96" y="40"/>
                    <a:pt x="96" y="40"/>
                    <a:pt x="96" y="40"/>
                  </a:cubicBezTo>
                  <a:cubicBezTo>
                    <a:pt x="96" y="112"/>
                    <a:pt x="96" y="112"/>
                    <a:pt x="96" y="112"/>
                  </a:cubicBezTo>
                  <a:lnTo>
                    <a:pt x="88" y="11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3"/>
            <p:cNvSpPr>
              <a:spLocks/>
            </p:cNvSpPr>
            <p:nvPr/>
          </p:nvSpPr>
          <p:spPr bwMode="auto">
            <a:xfrm>
              <a:off x="3548063" y="266700"/>
              <a:ext cx="274637" cy="276225"/>
            </a:xfrm>
            <a:custGeom>
              <a:avLst/>
              <a:gdLst>
                <a:gd name="T0" fmla="*/ 7 w 72"/>
                <a:gd name="T1" fmla="*/ 71 h 72"/>
                <a:gd name="T2" fmla="*/ 64 w 72"/>
                <a:gd name="T3" fmla="*/ 14 h 72"/>
                <a:gd name="T4" fmla="*/ 64 w 72"/>
                <a:gd name="T5" fmla="*/ 20 h 72"/>
                <a:gd name="T6" fmla="*/ 68 w 72"/>
                <a:gd name="T7" fmla="*/ 24 h 72"/>
                <a:gd name="T8" fmla="*/ 72 w 72"/>
                <a:gd name="T9" fmla="*/ 20 h 72"/>
                <a:gd name="T10" fmla="*/ 72 w 72"/>
                <a:gd name="T11" fmla="*/ 4 h 72"/>
                <a:gd name="T12" fmla="*/ 68 w 72"/>
                <a:gd name="T13" fmla="*/ 0 h 72"/>
                <a:gd name="T14" fmla="*/ 52 w 72"/>
                <a:gd name="T15" fmla="*/ 0 h 72"/>
                <a:gd name="T16" fmla="*/ 48 w 72"/>
                <a:gd name="T17" fmla="*/ 4 h 72"/>
                <a:gd name="T18" fmla="*/ 52 w 72"/>
                <a:gd name="T19" fmla="*/ 8 h 72"/>
                <a:gd name="T20" fmla="*/ 58 w 72"/>
                <a:gd name="T21" fmla="*/ 8 h 72"/>
                <a:gd name="T22" fmla="*/ 1 w 72"/>
                <a:gd name="T23" fmla="*/ 65 h 72"/>
                <a:gd name="T24" fmla="*/ 1 w 72"/>
                <a:gd name="T25" fmla="*/ 71 h 72"/>
                <a:gd name="T26" fmla="*/ 7 w 72"/>
                <a:gd name="T27" fmla="*/ 7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72">
                  <a:moveTo>
                    <a:pt x="7" y="71"/>
                  </a:moveTo>
                  <a:cubicBezTo>
                    <a:pt x="64" y="14"/>
                    <a:pt x="64" y="14"/>
                    <a:pt x="64" y="14"/>
                  </a:cubicBezTo>
                  <a:cubicBezTo>
                    <a:pt x="64" y="20"/>
                    <a:pt x="64" y="20"/>
                    <a:pt x="64" y="20"/>
                  </a:cubicBezTo>
                  <a:cubicBezTo>
                    <a:pt x="64" y="22"/>
                    <a:pt x="66" y="24"/>
                    <a:pt x="68" y="24"/>
                  </a:cubicBezTo>
                  <a:cubicBezTo>
                    <a:pt x="70" y="24"/>
                    <a:pt x="72" y="22"/>
                    <a:pt x="72" y="20"/>
                  </a:cubicBezTo>
                  <a:cubicBezTo>
                    <a:pt x="72" y="4"/>
                    <a:pt x="72" y="4"/>
                    <a:pt x="72" y="4"/>
                  </a:cubicBezTo>
                  <a:cubicBezTo>
                    <a:pt x="72" y="2"/>
                    <a:pt x="70" y="0"/>
                    <a:pt x="68" y="0"/>
                  </a:cubicBezTo>
                  <a:cubicBezTo>
                    <a:pt x="52" y="0"/>
                    <a:pt x="52" y="0"/>
                    <a:pt x="52" y="0"/>
                  </a:cubicBezTo>
                  <a:cubicBezTo>
                    <a:pt x="50" y="0"/>
                    <a:pt x="48" y="2"/>
                    <a:pt x="48" y="4"/>
                  </a:cubicBezTo>
                  <a:cubicBezTo>
                    <a:pt x="48" y="6"/>
                    <a:pt x="50" y="8"/>
                    <a:pt x="52" y="8"/>
                  </a:cubicBezTo>
                  <a:cubicBezTo>
                    <a:pt x="58" y="8"/>
                    <a:pt x="58" y="8"/>
                    <a:pt x="58" y="8"/>
                  </a:cubicBezTo>
                  <a:cubicBezTo>
                    <a:pt x="1" y="65"/>
                    <a:pt x="1" y="65"/>
                    <a:pt x="1" y="65"/>
                  </a:cubicBezTo>
                  <a:cubicBezTo>
                    <a:pt x="0" y="67"/>
                    <a:pt x="0" y="69"/>
                    <a:pt x="1" y="71"/>
                  </a:cubicBezTo>
                  <a:cubicBezTo>
                    <a:pt x="3" y="72"/>
                    <a:pt x="5" y="72"/>
                    <a:pt x="7" y="7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cxnSp>
        <p:nvCxnSpPr>
          <p:cNvPr id="6" name="Straight Connector 5">
            <a:extLst>
              <a:ext uri="{FF2B5EF4-FFF2-40B4-BE49-F238E27FC236}">
                <a16:creationId xmlns:a16="http://schemas.microsoft.com/office/drawing/2014/main" id="{10FD2ADB-821B-733D-564B-446638E2CD6C}"/>
              </a:ext>
            </a:extLst>
          </p:cNvPr>
          <p:cNvCxnSpPr>
            <a:cxnSpLocks/>
          </p:cNvCxnSpPr>
          <p:nvPr/>
        </p:nvCxnSpPr>
        <p:spPr>
          <a:xfrm>
            <a:off x="939800" y="0"/>
            <a:ext cx="0" cy="777240"/>
          </a:xfrm>
          <a:prstGeom prst="line">
            <a:avLst/>
          </a:prstGeom>
          <a:ln>
            <a:tailEnd type="oval"/>
          </a:ln>
        </p:spPr>
        <p:style>
          <a:lnRef idx="1">
            <a:schemeClr val="accent1"/>
          </a:lnRef>
          <a:fillRef idx="0">
            <a:schemeClr val="accent1"/>
          </a:fillRef>
          <a:effectRef idx="0">
            <a:schemeClr val="accent1"/>
          </a:effectRef>
          <a:fontRef idx="minor">
            <a:schemeClr val="tx1"/>
          </a:fontRef>
        </p:style>
      </p:cxnSp>
      <p:sp>
        <p:nvSpPr>
          <p:cNvPr id="9" name="Title 37">
            <a:extLst>
              <a:ext uri="{FF2B5EF4-FFF2-40B4-BE49-F238E27FC236}">
                <a16:creationId xmlns:a16="http://schemas.microsoft.com/office/drawing/2014/main" id="{5FD8ECD7-F28D-04E2-11B7-6A579AA2E640}"/>
              </a:ext>
            </a:extLst>
          </p:cNvPr>
          <p:cNvSpPr txBox="1">
            <a:spLocks/>
          </p:cNvSpPr>
          <p:nvPr/>
        </p:nvSpPr>
        <p:spPr>
          <a:xfrm>
            <a:off x="1289049" y="213890"/>
            <a:ext cx="8250882" cy="6647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chemeClr val="accent1"/>
                </a:solidFill>
                <a:latin typeface="Century Gothic" panose="020B0502020202020204" pitchFamily="34" charset="0"/>
                <a:cs typeface="Segoe UI" panose="020B0502040204020203" pitchFamily="34" charset="0"/>
              </a:rPr>
              <a:t>WRANGLED DATASET EDA</a:t>
            </a:r>
          </a:p>
        </p:txBody>
      </p:sp>
      <p:pic>
        <p:nvPicPr>
          <p:cNvPr id="3074" name="Picture 2">
            <a:extLst>
              <a:ext uri="{FF2B5EF4-FFF2-40B4-BE49-F238E27FC236}">
                <a16:creationId xmlns:a16="http://schemas.microsoft.com/office/drawing/2014/main" id="{7FCDD0D3-667C-EDE1-4BD5-0D0829BB67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89951" y="2067242"/>
            <a:ext cx="3706049" cy="370604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7">
            <a:extLst>
              <a:ext uri="{FF2B5EF4-FFF2-40B4-BE49-F238E27FC236}">
                <a16:creationId xmlns:a16="http://schemas.microsoft.com/office/drawing/2014/main" id="{3E7C8075-EF7B-9B1F-55AA-6D7CEBA9BBA7}"/>
              </a:ext>
            </a:extLst>
          </p:cNvPr>
          <p:cNvSpPr txBox="1">
            <a:spLocks/>
          </p:cNvSpPr>
          <p:nvPr/>
        </p:nvSpPr>
        <p:spPr>
          <a:xfrm>
            <a:off x="2703343" y="1545838"/>
            <a:ext cx="4132606" cy="276999"/>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dirty="0">
                <a:solidFill>
                  <a:schemeClr val="accent1"/>
                </a:solidFill>
                <a:latin typeface="Century Gothic" panose="020B0502020202020204" pitchFamily="34" charset="0"/>
                <a:cs typeface="Segoe UI" panose="020B0502040204020203" pitchFamily="34" charset="0"/>
              </a:rPr>
              <a:t>Patient Gender Distribution</a:t>
            </a:r>
          </a:p>
        </p:txBody>
      </p:sp>
      <p:pic>
        <p:nvPicPr>
          <p:cNvPr id="3076" name="Picture 4">
            <a:extLst>
              <a:ext uri="{FF2B5EF4-FFF2-40B4-BE49-F238E27FC236}">
                <a16:creationId xmlns:a16="http://schemas.microsoft.com/office/drawing/2014/main" id="{F60B78A6-A8B2-6ED0-AB60-78096ACD482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4348" y="1989718"/>
            <a:ext cx="5159094" cy="4416822"/>
          </a:xfrm>
          <a:prstGeom prst="rect">
            <a:avLst/>
          </a:prstGeom>
          <a:noFill/>
          <a:extLst>
            <a:ext uri="{909E8E84-426E-40DD-AFC4-6F175D3DCCD1}">
              <a14:hiddenFill xmlns:a14="http://schemas.microsoft.com/office/drawing/2010/main">
                <a:solidFill>
                  <a:srgbClr val="FFFFFF"/>
                </a:solidFill>
              </a14:hiddenFill>
            </a:ext>
          </a:extLst>
        </p:spPr>
      </p:pic>
      <p:sp>
        <p:nvSpPr>
          <p:cNvPr id="3" name="Title 37">
            <a:extLst>
              <a:ext uri="{FF2B5EF4-FFF2-40B4-BE49-F238E27FC236}">
                <a16:creationId xmlns:a16="http://schemas.microsoft.com/office/drawing/2014/main" id="{4EDF14BC-99A2-A62D-F39E-C8BAC0288219}"/>
              </a:ext>
            </a:extLst>
          </p:cNvPr>
          <p:cNvSpPr txBox="1">
            <a:spLocks/>
          </p:cNvSpPr>
          <p:nvPr/>
        </p:nvSpPr>
        <p:spPr>
          <a:xfrm>
            <a:off x="7630836" y="1544152"/>
            <a:ext cx="4132606" cy="276999"/>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dirty="0">
                <a:solidFill>
                  <a:schemeClr val="accent1"/>
                </a:solidFill>
                <a:latin typeface="Century Gothic" panose="020B0502020202020204" pitchFamily="34" charset="0"/>
                <a:cs typeface="Segoe UI" panose="020B0502040204020203" pitchFamily="34" charset="0"/>
              </a:rPr>
              <a:t>Correlation Matrix of Variables</a:t>
            </a:r>
          </a:p>
        </p:txBody>
      </p:sp>
    </p:spTree>
    <p:extLst>
      <p:ext uri="{BB962C8B-B14F-4D97-AF65-F5344CB8AC3E}">
        <p14:creationId xmlns:p14="http://schemas.microsoft.com/office/powerpoint/2010/main" val="2009184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6202740-261E-60FC-BD8C-76894AC42C2C}"/>
              </a:ext>
            </a:extLst>
          </p:cNvPr>
          <p:cNvSpPr/>
          <p:nvPr/>
        </p:nvSpPr>
        <p:spPr>
          <a:xfrm>
            <a:off x="2181011" y="1278081"/>
            <a:ext cx="10010989" cy="5105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0" y="1278082"/>
            <a:ext cx="2181011" cy="5105400"/>
          </a:xfrm>
          <a:prstGeom prst="rect">
            <a:avLst/>
          </a:prstGeom>
          <a:solidFill>
            <a:srgbClr val="1CAD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258349" y="3422428"/>
            <a:ext cx="1576251" cy="615553"/>
          </a:xfrm>
          <a:prstGeom prst="rect">
            <a:avLst/>
          </a:prstGeom>
          <a:noFill/>
        </p:spPr>
        <p:txBody>
          <a:bodyPr wrap="square" lIns="0" tIns="0" rIns="0" bIns="0" rtlCol="0">
            <a:spAutoFit/>
          </a:bodyPr>
          <a:lstStyle/>
          <a:p>
            <a:r>
              <a:rPr lang="en-US" sz="2000" dirty="0">
                <a:solidFill>
                  <a:schemeClr val="bg1"/>
                </a:solidFill>
                <a:latin typeface="Tw Cen MT" panose="020B0602020104020603" pitchFamily="34" charset="0"/>
                <a:hlinkClick r:id="rId3">
                  <a:extLst>
                    <a:ext uri="{A12FA001-AC4F-418D-AE19-62706E023703}">
                      <ahyp:hlinkClr xmlns:ahyp="http://schemas.microsoft.com/office/drawing/2018/hyperlinkcolor" val="tx"/>
                    </a:ext>
                  </a:extLst>
                </a:hlinkClick>
              </a:rPr>
              <a:t>MODEL DATASET EDA</a:t>
            </a:r>
            <a:endParaRPr lang="en-US" sz="2000" dirty="0">
              <a:solidFill>
                <a:schemeClr val="bg1"/>
              </a:solidFill>
              <a:latin typeface="Tw Cen MT" panose="020B0602020104020603" pitchFamily="34" charset="0"/>
            </a:endParaRPr>
          </a:p>
        </p:txBody>
      </p:sp>
      <p:grpSp>
        <p:nvGrpSpPr>
          <p:cNvPr id="30" name="Group 29"/>
          <p:cNvGrpSpPr/>
          <p:nvPr/>
        </p:nvGrpSpPr>
        <p:grpSpPr>
          <a:xfrm>
            <a:off x="302380" y="2808371"/>
            <a:ext cx="438156" cy="439671"/>
            <a:chOff x="3455988" y="266700"/>
            <a:chExt cx="458787" cy="460375"/>
          </a:xfrm>
        </p:grpSpPr>
        <p:sp>
          <p:nvSpPr>
            <p:cNvPr id="31" name="Freeform 12"/>
            <p:cNvSpPr>
              <a:spLocks noEditPoints="1"/>
            </p:cNvSpPr>
            <p:nvPr/>
          </p:nvSpPr>
          <p:spPr bwMode="auto">
            <a:xfrm>
              <a:off x="3455988" y="266700"/>
              <a:ext cx="458787" cy="460375"/>
            </a:xfrm>
            <a:custGeom>
              <a:avLst/>
              <a:gdLst>
                <a:gd name="T0" fmla="*/ 116 w 120"/>
                <a:gd name="T1" fmla="*/ 112 h 120"/>
                <a:gd name="T2" fmla="*/ 104 w 120"/>
                <a:gd name="T3" fmla="*/ 112 h 120"/>
                <a:gd name="T4" fmla="*/ 104 w 120"/>
                <a:gd name="T5" fmla="*/ 36 h 120"/>
                <a:gd name="T6" fmla="*/ 100 w 120"/>
                <a:gd name="T7" fmla="*/ 32 h 120"/>
                <a:gd name="T8" fmla="*/ 84 w 120"/>
                <a:gd name="T9" fmla="*/ 32 h 120"/>
                <a:gd name="T10" fmla="*/ 80 w 120"/>
                <a:gd name="T11" fmla="*/ 36 h 120"/>
                <a:gd name="T12" fmla="*/ 80 w 120"/>
                <a:gd name="T13" fmla="*/ 112 h 120"/>
                <a:gd name="T14" fmla="*/ 72 w 120"/>
                <a:gd name="T15" fmla="*/ 112 h 120"/>
                <a:gd name="T16" fmla="*/ 72 w 120"/>
                <a:gd name="T17" fmla="*/ 68 h 120"/>
                <a:gd name="T18" fmla="*/ 68 w 120"/>
                <a:gd name="T19" fmla="*/ 64 h 120"/>
                <a:gd name="T20" fmla="*/ 52 w 120"/>
                <a:gd name="T21" fmla="*/ 64 h 120"/>
                <a:gd name="T22" fmla="*/ 48 w 120"/>
                <a:gd name="T23" fmla="*/ 68 h 120"/>
                <a:gd name="T24" fmla="*/ 48 w 120"/>
                <a:gd name="T25" fmla="*/ 112 h 120"/>
                <a:gd name="T26" fmla="*/ 40 w 120"/>
                <a:gd name="T27" fmla="*/ 112 h 120"/>
                <a:gd name="T28" fmla="*/ 40 w 120"/>
                <a:gd name="T29" fmla="*/ 84 h 120"/>
                <a:gd name="T30" fmla="*/ 36 w 120"/>
                <a:gd name="T31" fmla="*/ 80 h 120"/>
                <a:gd name="T32" fmla="*/ 20 w 120"/>
                <a:gd name="T33" fmla="*/ 80 h 120"/>
                <a:gd name="T34" fmla="*/ 16 w 120"/>
                <a:gd name="T35" fmla="*/ 84 h 120"/>
                <a:gd name="T36" fmla="*/ 16 w 120"/>
                <a:gd name="T37" fmla="*/ 112 h 120"/>
                <a:gd name="T38" fmla="*/ 8 w 120"/>
                <a:gd name="T39" fmla="*/ 112 h 120"/>
                <a:gd name="T40" fmla="*/ 8 w 120"/>
                <a:gd name="T41" fmla="*/ 4 h 120"/>
                <a:gd name="T42" fmla="*/ 4 w 120"/>
                <a:gd name="T43" fmla="*/ 0 h 120"/>
                <a:gd name="T44" fmla="*/ 0 w 120"/>
                <a:gd name="T45" fmla="*/ 4 h 120"/>
                <a:gd name="T46" fmla="*/ 0 w 120"/>
                <a:gd name="T47" fmla="*/ 116 h 120"/>
                <a:gd name="T48" fmla="*/ 4 w 120"/>
                <a:gd name="T49" fmla="*/ 120 h 120"/>
                <a:gd name="T50" fmla="*/ 116 w 120"/>
                <a:gd name="T51" fmla="*/ 120 h 120"/>
                <a:gd name="T52" fmla="*/ 120 w 120"/>
                <a:gd name="T53" fmla="*/ 116 h 120"/>
                <a:gd name="T54" fmla="*/ 116 w 120"/>
                <a:gd name="T55" fmla="*/ 112 h 120"/>
                <a:gd name="T56" fmla="*/ 24 w 120"/>
                <a:gd name="T57" fmla="*/ 112 h 120"/>
                <a:gd name="T58" fmla="*/ 24 w 120"/>
                <a:gd name="T59" fmla="*/ 88 h 120"/>
                <a:gd name="T60" fmla="*/ 32 w 120"/>
                <a:gd name="T61" fmla="*/ 88 h 120"/>
                <a:gd name="T62" fmla="*/ 32 w 120"/>
                <a:gd name="T63" fmla="*/ 112 h 120"/>
                <a:gd name="T64" fmla="*/ 24 w 120"/>
                <a:gd name="T65" fmla="*/ 112 h 120"/>
                <a:gd name="T66" fmla="*/ 56 w 120"/>
                <a:gd name="T67" fmla="*/ 112 h 120"/>
                <a:gd name="T68" fmla="*/ 56 w 120"/>
                <a:gd name="T69" fmla="*/ 72 h 120"/>
                <a:gd name="T70" fmla="*/ 64 w 120"/>
                <a:gd name="T71" fmla="*/ 72 h 120"/>
                <a:gd name="T72" fmla="*/ 64 w 120"/>
                <a:gd name="T73" fmla="*/ 112 h 120"/>
                <a:gd name="T74" fmla="*/ 56 w 120"/>
                <a:gd name="T75" fmla="*/ 112 h 120"/>
                <a:gd name="T76" fmla="*/ 88 w 120"/>
                <a:gd name="T77" fmla="*/ 112 h 120"/>
                <a:gd name="T78" fmla="*/ 88 w 120"/>
                <a:gd name="T79" fmla="*/ 40 h 120"/>
                <a:gd name="T80" fmla="*/ 96 w 120"/>
                <a:gd name="T81" fmla="*/ 40 h 120"/>
                <a:gd name="T82" fmla="*/ 96 w 120"/>
                <a:gd name="T83" fmla="*/ 112 h 120"/>
                <a:gd name="T84" fmla="*/ 88 w 120"/>
                <a:gd name="T85" fmla="*/ 1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20">
                  <a:moveTo>
                    <a:pt x="116" y="112"/>
                  </a:moveTo>
                  <a:cubicBezTo>
                    <a:pt x="104" y="112"/>
                    <a:pt x="104" y="112"/>
                    <a:pt x="104" y="112"/>
                  </a:cubicBezTo>
                  <a:cubicBezTo>
                    <a:pt x="104" y="36"/>
                    <a:pt x="104" y="36"/>
                    <a:pt x="104" y="36"/>
                  </a:cubicBezTo>
                  <a:cubicBezTo>
                    <a:pt x="104" y="34"/>
                    <a:pt x="102" y="32"/>
                    <a:pt x="100" y="32"/>
                  </a:cubicBezTo>
                  <a:cubicBezTo>
                    <a:pt x="84" y="32"/>
                    <a:pt x="84" y="32"/>
                    <a:pt x="84" y="32"/>
                  </a:cubicBezTo>
                  <a:cubicBezTo>
                    <a:pt x="82" y="32"/>
                    <a:pt x="80" y="34"/>
                    <a:pt x="80" y="36"/>
                  </a:cubicBezTo>
                  <a:cubicBezTo>
                    <a:pt x="80" y="112"/>
                    <a:pt x="80" y="112"/>
                    <a:pt x="80" y="112"/>
                  </a:cubicBezTo>
                  <a:cubicBezTo>
                    <a:pt x="72" y="112"/>
                    <a:pt x="72" y="112"/>
                    <a:pt x="72" y="112"/>
                  </a:cubicBezTo>
                  <a:cubicBezTo>
                    <a:pt x="72" y="68"/>
                    <a:pt x="72" y="68"/>
                    <a:pt x="72" y="68"/>
                  </a:cubicBezTo>
                  <a:cubicBezTo>
                    <a:pt x="72" y="66"/>
                    <a:pt x="70" y="64"/>
                    <a:pt x="68" y="64"/>
                  </a:cubicBezTo>
                  <a:cubicBezTo>
                    <a:pt x="52" y="64"/>
                    <a:pt x="52" y="64"/>
                    <a:pt x="52" y="64"/>
                  </a:cubicBezTo>
                  <a:cubicBezTo>
                    <a:pt x="50" y="64"/>
                    <a:pt x="48" y="66"/>
                    <a:pt x="48" y="68"/>
                  </a:cubicBezTo>
                  <a:cubicBezTo>
                    <a:pt x="48" y="112"/>
                    <a:pt x="48" y="112"/>
                    <a:pt x="48" y="112"/>
                  </a:cubicBezTo>
                  <a:cubicBezTo>
                    <a:pt x="40" y="112"/>
                    <a:pt x="40" y="112"/>
                    <a:pt x="40" y="112"/>
                  </a:cubicBezTo>
                  <a:cubicBezTo>
                    <a:pt x="40" y="84"/>
                    <a:pt x="40" y="84"/>
                    <a:pt x="40" y="84"/>
                  </a:cubicBezTo>
                  <a:cubicBezTo>
                    <a:pt x="40" y="82"/>
                    <a:pt x="38" y="80"/>
                    <a:pt x="36" y="80"/>
                  </a:cubicBezTo>
                  <a:cubicBezTo>
                    <a:pt x="20" y="80"/>
                    <a:pt x="20" y="80"/>
                    <a:pt x="20" y="80"/>
                  </a:cubicBezTo>
                  <a:cubicBezTo>
                    <a:pt x="18" y="80"/>
                    <a:pt x="16" y="82"/>
                    <a:pt x="16" y="84"/>
                  </a:cubicBezTo>
                  <a:cubicBezTo>
                    <a:pt x="16" y="112"/>
                    <a:pt x="16" y="112"/>
                    <a:pt x="16" y="112"/>
                  </a:cubicBezTo>
                  <a:cubicBezTo>
                    <a:pt x="8" y="112"/>
                    <a:pt x="8" y="112"/>
                    <a:pt x="8" y="112"/>
                  </a:cubicBezTo>
                  <a:cubicBezTo>
                    <a:pt x="8" y="4"/>
                    <a:pt x="8" y="4"/>
                    <a:pt x="8" y="4"/>
                  </a:cubicBezTo>
                  <a:cubicBezTo>
                    <a:pt x="8" y="2"/>
                    <a:pt x="6" y="0"/>
                    <a:pt x="4" y="0"/>
                  </a:cubicBezTo>
                  <a:cubicBezTo>
                    <a:pt x="2" y="0"/>
                    <a:pt x="0" y="2"/>
                    <a:pt x="0" y="4"/>
                  </a:cubicBezTo>
                  <a:cubicBezTo>
                    <a:pt x="0" y="116"/>
                    <a:pt x="0" y="116"/>
                    <a:pt x="0" y="116"/>
                  </a:cubicBezTo>
                  <a:cubicBezTo>
                    <a:pt x="0" y="118"/>
                    <a:pt x="2" y="120"/>
                    <a:pt x="4" y="120"/>
                  </a:cubicBezTo>
                  <a:cubicBezTo>
                    <a:pt x="116" y="120"/>
                    <a:pt x="116" y="120"/>
                    <a:pt x="116" y="120"/>
                  </a:cubicBezTo>
                  <a:cubicBezTo>
                    <a:pt x="118" y="120"/>
                    <a:pt x="120" y="118"/>
                    <a:pt x="120" y="116"/>
                  </a:cubicBezTo>
                  <a:cubicBezTo>
                    <a:pt x="120" y="114"/>
                    <a:pt x="118" y="112"/>
                    <a:pt x="116" y="112"/>
                  </a:cubicBezTo>
                  <a:close/>
                  <a:moveTo>
                    <a:pt x="24" y="112"/>
                  </a:moveTo>
                  <a:cubicBezTo>
                    <a:pt x="24" y="88"/>
                    <a:pt x="24" y="88"/>
                    <a:pt x="24" y="88"/>
                  </a:cubicBezTo>
                  <a:cubicBezTo>
                    <a:pt x="32" y="88"/>
                    <a:pt x="32" y="88"/>
                    <a:pt x="32" y="88"/>
                  </a:cubicBezTo>
                  <a:cubicBezTo>
                    <a:pt x="32" y="112"/>
                    <a:pt x="32" y="112"/>
                    <a:pt x="32" y="112"/>
                  </a:cubicBezTo>
                  <a:lnTo>
                    <a:pt x="24" y="112"/>
                  </a:lnTo>
                  <a:close/>
                  <a:moveTo>
                    <a:pt x="56" y="112"/>
                  </a:moveTo>
                  <a:cubicBezTo>
                    <a:pt x="56" y="72"/>
                    <a:pt x="56" y="72"/>
                    <a:pt x="56" y="72"/>
                  </a:cubicBezTo>
                  <a:cubicBezTo>
                    <a:pt x="64" y="72"/>
                    <a:pt x="64" y="72"/>
                    <a:pt x="64" y="72"/>
                  </a:cubicBezTo>
                  <a:cubicBezTo>
                    <a:pt x="64" y="112"/>
                    <a:pt x="64" y="112"/>
                    <a:pt x="64" y="112"/>
                  </a:cubicBezTo>
                  <a:lnTo>
                    <a:pt x="56" y="112"/>
                  </a:lnTo>
                  <a:close/>
                  <a:moveTo>
                    <a:pt x="88" y="112"/>
                  </a:moveTo>
                  <a:cubicBezTo>
                    <a:pt x="88" y="40"/>
                    <a:pt x="88" y="40"/>
                    <a:pt x="88" y="40"/>
                  </a:cubicBezTo>
                  <a:cubicBezTo>
                    <a:pt x="96" y="40"/>
                    <a:pt x="96" y="40"/>
                    <a:pt x="96" y="40"/>
                  </a:cubicBezTo>
                  <a:cubicBezTo>
                    <a:pt x="96" y="112"/>
                    <a:pt x="96" y="112"/>
                    <a:pt x="96" y="112"/>
                  </a:cubicBezTo>
                  <a:lnTo>
                    <a:pt x="88" y="11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3"/>
            <p:cNvSpPr>
              <a:spLocks/>
            </p:cNvSpPr>
            <p:nvPr/>
          </p:nvSpPr>
          <p:spPr bwMode="auto">
            <a:xfrm>
              <a:off x="3548063" y="266700"/>
              <a:ext cx="274637" cy="276225"/>
            </a:xfrm>
            <a:custGeom>
              <a:avLst/>
              <a:gdLst>
                <a:gd name="T0" fmla="*/ 7 w 72"/>
                <a:gd name="T1" fmla="*/ 71 h 72"/>
                <a:gd name="T2" fmla="*/ 64 w 72"/>
                <a:gd name="T3" fmla="*/ 14 h 72"/>
                <a:gd name="T4" fmla="*/ 64 w 72"/>
                <a:gd name="T5" fmla="*/ 20 h 72"/>
                <a:gd name="T6" fmla="*/ 68 w 72"/>
                <a:gd name="T7" fmla="*/ 24 h 72"/>
                <a:gd name="T8" fmla="*/ 72 w 72"/>
                <a:gd name="T9" fmla="*/ 20 h 72"/>
                <a:gd name="T10" fmla="*/ 72 w 72"/>
                <a:gd name="T11" fmla="*/ 4 h 72"/>
                <a:gd name="T12" fmla="*/ 68 w 72"/>
                <a:gd name="T13" fmla="*/ 0 h 72"/>
                <a:gd name="T14" fmla="*/ 52 w 72"/>
                <a:gd name="T15" fmla="*/ 0 h 72"/>
                <a:gd name="T16" fmla="*/ 48 w 72"/>
                <a:gd name="T17" fmla="*/ 4 h 72"/>
                <a:gd name="T18" fmla="*/ 52 w 72"/>
                <a:gd name="T19" fmla="*/ 8 h 72"/>
                <a:gd name="T20" fmla="*/ 58 w 72"/>
                <a:gd name="T21" fmla="*/ 8 h 72"/>
                <a:gd name="T22" fmla="*/ 1 w 72"/>
                <a:gd name="T23" fmla="*/ 65 h 72"/>
                <a:gd name="T24" fmla="*/ 1 w 72"/>
                <a:gd name="T25" fmla="*/ 71 h 72"/>
                <a:gd name="T26" fmla="*/ 7 w 72"/>
                <a:gd name="T27" fmla="*/ 7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72">
                  <a:moveTo>
                    <a:pt x="7" y="71"/>
                  </a:moveTo>
                  <a:cubicBezTo>
                    <a:pt x="64" y="14"/>
                    <a:pt x="64" y="14"/>
                    <a:pt x="64" y="14"/>
                  </a:cubicBezTo>
                  <a:cubicBezTo>
                    <a:pt x="64" y="20"/>
                    <a:pt x="64" y="20"/>
                    <a:pt x="64" y="20"/>
                  </a:cubicBezTo>
                  <a:cubicBezTo>
                    <a:pt x="64" y="22"/>
                    <a:pt x="66" y="24"/>
                    <a:pt x="68" y="24"/>
                  </a:cubicBezTo>
                  <a:cubicBezTo>
                    <a:pt x="70" y="24"/>
                    <a:pt x="72" y="22"/>
                    <a:pt x="72" y="20"/>
                  </a:cubicBezTo>
                  <a:cubicBezTo>
                    <a:pt x="72" y="4"/>
                    <a:pt x="72" y="4"/>
                    <a:pt x="72" y="4"/>
                  </a:cubicBezTo>
                  <a:cubicBezTo>
                    <a:pt x="72" y="2"/>
                    <a:pt x="70" y="0"/>
                    <a:pt x="68" y="0"/>
                  </a:cubicBezTo>
                  <a:cubicBezTo>
                    <a:pt x="52" y="0"/>
                    <a:pt x="52" y="0"/>
                    <a:pt x="52" y="0"/>
                  </a:cubicBezTo>
                  <a:cubicBezTo>
                    <a:pt x="50" y="0"/>
                    <a:pt x="48" y="2"/>
                    <a:pt x="48" y="4"/>
                  </a:cubicBezTo>
                  <a:cubicBezTo>
                    <a:pt x="48" y="6"/>
                    <a:pt x="50" y="8"/>
                    <a:pt x="52" y="8"/>
                  </a:cubicBezTo>
                  <a:cubicBezTo>
                    <a:pt x="58" y="8"/>
                    <a:pt x="58" y="8"/>
                    <a:pt x="58" y="8"/>
                  </a:cubicBezTo>
                  <a:cubicBezTo>
                    <a:pt x="1" y="65"/>
                    <a:pt x="1" y="65"/>
                    <a:pt x="1" y="65"/>
                  </a:cubicBezTo>
                  <a:cubicBezTo>
                    <a:pt x="0" y="67"/>
                    <a:pt x="0" y="69"/>
                    <a:pt x="1" y="71"/>
                  </a:cubicBezTo>
                  <a:cubicBezTo>
                    <a:pt x="3" y="72"/>
                    <a:pt x="5" y="72"/>
                    <a:pt x="7" y="7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cxnSp>
        <p:nvCxnSpPr>
          <p:cNvPr id="6" name="Straight Connector 5">
            <a:extLst>
              <a:ext uri="{FF2B5EF4-FFF2-40B4-BE49-F238E27FC236}">
                <a16:creationId xmlns:a16="http://schemas.microsoft.com/office/drawing/2014/main" id="{10FD2ADB-821B-733D-564B-446638E2CD6C}"/>
              </a:ext>
            </a:extLst>
          </p:cNvPr>
          <p:cNvCxnSpPr>
            <a:cxnSpLocks/>
          </p:cNvCxnSpPr>
          <p:nvPr/>
        </p:nvCxnSpPr>
        <p:spPr>
          <a:xfrm>
            <a:off x="939800" y="0"/>
            <a:ext cx="0" cy="777240"/>
          </a:xfrm>
          <a:prstGeom prst="line">
            <a:avLst/>
          </a:prstGeom>
          <a:ln>
            <a:tailEnd type="oval"/>
          </a:ln>
        </p:spPr>
        <p:style>
          <a:lnRef idx="1">
            <a:schemeClr val="accent1"/>
          </a:lnRef>
          <a:fillRef idx="0">
            <a:schemeClr val="accent1"/>
          </a:fillRef>
          <a:effectRef idx="0">
            <a:schemeClr val="accent1"/>
          </a:effectRef>
          <a:fontRef idx="minor">
            <a:schemeClr val="tx1"/>
          </a:fontRef>
        </p:style>
      </p:cxnSp>
      <p:sp>
        <p:nvSpPr>
          <p:cNvPr id="9" name="Title 37">
            <a:extLst>
              <a:ext uri="{FF2B5EF4-FFF2-40B4-BE49-F238E27FC236}">
                <a16:creationId xmlns:a16="http://schemas.microsoft.com/office/drawing/2014/main" id="{D72CD1B1-C68F-5460-9751-D62D90BEC6B6}"/>
              </a:ext>
            </a:extLst>
          </p:cNvPr>
          <p:cNvSpPr txBox="1">
            <a:spLocks/>
          </p:cNvSpPr>
          <p:nvPr/>
        </p:nvSpPr>
        <p:spPr>
          <a:xfrm>
            <a:off x="1289049" y="213890"/>
            <a:ext cx="8250882" cy="6647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chemeClr val="accent1"/>
                </a:solidFill>
                <a:latin typeface="Century Gothic" panose="020B0502020202020204" pitchFamily="34" charset="0"/>
                <a:cs typeface="Segoe UI" panose="020B0502040204020203" pitchFamily="34" charset="0"/>
              </a:rPr>
              <a:t>MODEL DATASET EDA</a:t>
            </a:r>
          </a:p>
        </p:txBody>
      </p:sp>
      <p:pic>
        <p:nvPicPr>
          <p:cNvPr id="5" name="Picture 4">
            <a:extLst>
              <a:ext uri="{FF2B5EF4-FFF2-40B4-BE49-F238E27FC236}">
                <a16:creationId xmlns:a16="http://schemas.microsoft.com/office/drawing/2014/main" id="{1240D9A9-09E4-E813-8DFF-B4FAF4928496}"/>
              </a:ext>
            </a:extLst>
          </p:cNvPr>
          <p:cNvPicPr>
            <a:picLocks noChangeAspect="1"/>
          </p:cNvPicPr>
          <p:nvPr/>
        </p:nvPicPr>
        <p:blipFill>
          <a:blip r:embed="rId4"/>
          <a:stretch>
            <a:fillRect/>
          </a:stretch>
        </p:blipFill>
        <p:spPr>
          <a:xfrm>
            <a:off x="2794994" y="3612164"/>
            <a:ext cx="8150227" cy="3031946"/>
          </a:xfrm>
          <a:prstGeom prst="rect">
            <a:avLst/>
          </a:prstGeom>
        </p:spPr>
      </p:pic>
      <p:pic>
        <p:nvPicPr>
          <p:cNvPr id="11" name="Picture 10">
            <a:extLst>
              <a:ext uri="{FF2B5EF4-FFF2-40B4-BE49-F238E27FC236}">
                <a16:creationId xmlns:a16="http://schemas.microsoft.com/office/drawing/2014/main" id="{E894BE9B-06A9-49EF-5665-85FF161AE161}"/>
              </a:ext>
            </a:extLst>
          </p:cNvPr>
          <p:cNvPicPr>
            <a:picLocks noChangeAspect="1"/>
          </p:cNvPicPr>
          <p:nvPr/>
        </p:nvPicPr>
        <p:blipFill>
          <a:blip r:embed="rId5"/>
          <a:stretch>
            <a:fillRect/>
          </a:stretch>
        </p:blipFill>
        <p:spPr>
          <a:xfrm>
            <a:off x="2864095" y="878687"/>
            <a:ext cx="8150226" cy="2733476"/>
          </a:xfrm>
          <a:prstGeom prst="rect">
            <a:avLst/>
          </a:prstGeom>
        </p:spPr>
      </p:pic>
    </p:spTree>
    <p:extLst>
      <p:ext uri="{BB962C8B-B14F-4D97-AF65-F5344CB8AC3E}">
        <p14:creationId xmlns:p14="http://schemas.microsoft.com/office/powerpoint/2010/main" val="2790544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7" name="Group 386">
            <a:extLst>
              <a:ext uri="{FF2B5EF4-FFF2-40B4-BE49-F238E27FC236}">
                <a16:creationId xmlns:a16="http://schemas.microsoft.com/office/drawing/2014/main" id="{D9CB7D1B-4E1D-274A-1002-FC861B4AD0C0}"/>
              </a:ext>
            </a:extLst>
          </p:cNvPr>
          <p:cNvGrpSpPr/>
          <p:nvPr/>
        </p:nvGrpSpPr>
        <p:grpSpPr>
          <a:xfrm>
            <a:off x="9156608" y="1501720"/>
            <a:ext cx="2895629" cy="943716"/>
            <a:chOff x="116517" y="5914284"/>
            <a:chExt cx="2895629" cy="943716"/>
          </a:xfrm>
        </p:grpSpPr>
        <p:sp>
          <p:nvSpPr>
            <p:cNvPr id="388" name="Rounded Rectangle 14">
              <a:extLst>
                <a:ext uri="{FF2B5EF4-FFF2-40B4-BE49-F238E27FC236}">
                  <a16:creationId xmlns:a16="http://schemas.microsoft.com/office/drawing/2014/main" id="{F4D89001-468F-8DE9-B9D2-0E18911ADE68}"/>
                </a:ext>
              </a:extLst>
            </p:cNvPr>
            <p:cNvSpPr/>
            <p:nvPr/>
          </p:nvSpPr>
          <p:spPr>
            <a:xfrm>
              <a:off x="116517" y="5914284"/>
              <a:ext cx="2895629" cy="943716"/>
            </a:xfrm>
            <a:prstGeom prst="roundRect">
              <a:avLst>
                <a:gd name="adj" fmla="val 41801"/>
              </a:avLst>
            </a:prstGeom>
            <a:solidFill>
              <a:srgbClr val="07304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389" name="Rounded Rectangle 14">
              <a:extLst>
                <a:ext uri="{FF2B5EF4-FFF2-40B4-BE49-F238E27FC236}">
                  <a16:creationId xmlns:a16="http://schemas.microsoft.com/office/drawing/2014/main" id="{61E43394-36F1-70E0-CDE5-56E95C297EE0}"/>
                </a:ext>
              </a:extLst>
            </p:cNvPr>
            <p:cNvSpPr/>
            <p:nvPr/>
          </p:nvSpPr>
          <p:spPr>
            <a:xfrm>
              <a:off x="116517" y="5914284"/>
              <a:ext cx="2895629" cy="777353"/>
            </a:xfrm>
            <a:prstGeom prst="roundRect">
              <a:avLst>
                <a:gd name="adj" fmla="val 50000"/>
              </a:avLst>
            </a:prstGeom>
            <a:solidFill>
              <a:srgbClr val="0B486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grpSp>
      <p:grpSp>
        <p:nvGrpSpPr>
          <p:cNvPr id="383" name="Group 382">
            <a:extLst>
              <a:ext uri="{FF2B5EF4-FFF2-40B4-BE49-F238E27FC236}">
                <a16:creationId xmlns:a16="http://schemas.microsoft.com/office/drawing/2014/main" id="{429AEE76-3816-90A6-7A66-3A432C1D31D3}"/>
              </a:ext>
            </a:extLst>
          </p:cNvPr>
          <p:cNvGrpSpPr/>
          <p:nvPr/>
        </p:nvGrpSpPr>
        <p:grpSpPr>
          <a:xfrm>
            <a:off x="6136690" y="1501720"/>
            <a:ext cx="2895629" cy="943716"/>
            <a:chOff x="116517" y="5914284"/>
            <a:chExt cx="2895629" cy="943716"/>
          </a:xfrm>
        </p:grpSpPr>
        <p:sp>
          <p:nvSpPr>
            <p:cNvPr id="384" name="Rounded Rectangle 14">
              <a:extLst>
                <a:ext uri="{FF2B5EF4-FFF2-40B4-BE49-F238E27FC236}">
                  <a16:creationId xmlns:a16="http://schemas.microsoft.com/office/drawing/2014/main" id="{9E7AFB87-794A-41E1-1D79-5CBE78375054}"/>
                </a:ext>
              </a:extLst>
            </p:cNvPr>
            <p:cNvSpPr/>
            <p:nvPr/>
          </p:nvSpPr>
          <p:spPr>
            <a:xfrm>
              <a:off x="116517" y="5914284"/>
              <a:ext cx="2895629" cy="943716"/>
            </a:xfrm>
            <a:prstGeom prst="roundRect">
              <a:avLst>
                <a:gd name="adj" fmla="val 41801"/>
              </a:avLst>
            </a:prstGeom>
            <a:solidFill>
              <a:srgbClr val="0B486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385" name="Rounded Rectangle 14">
              <a:extLst>
                <a:ext uri="{FF2B5EF4-FFF2-40B4-BE49-F238E27FC236}">
                  <a16:creationId xmlns:a16="http://schemas.microsoft.com/office/drawing/2014/main" id="{ADC93243-9216-A977-45A4-810AC34E66D6}"/>
                </a:ext>
              </a:extLst>
            </p:cNvPr>
            <p:cNvSpPr/>
            <p:nvPr/>
          </p:nvSpPr>
          <p:spPr>
            <a:xfrm>
              <a:off x="116517" y="5914284"/>
              <a:ext cx="2895629" cy="777353"/>
            </a:xfrm>
            <a:prstGeom prst="roundRect">
              <a:avLst>
                <a:gd name="adj" fmla="val 50000"/>
              </a:avLst>
            </a:prstGeom>
            <a:solidFill>
              <a:srgbClr val="116C9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grpSp>
      <p:grpSp>
        <p:nvGrpSpPr>
          <p:cNvPr id="374" name="Group 373">
            <a:extLst>
              <a:ext uri="{FF2B5EF4-FFF2-40B4-BE49-F238E27FC236}">
                <a16:creationId xmlns:a16="http://schemas.microsoft.com/office/drawing/2014/main" id="{EF9E21AA-4E2D-19D9-795E-F99B30C4B282}"/>
              </a:ext>
            </a:extLst>
          </p:cNvPr>
          <p:cNvGrpSpPr/>
          <p:nvPr/>
        </p:nvGrpSpPr>
        <p:grpSpPr>
          <a:xfrm>
            <a:off x="3129879" y="1501720"/>
            <a:ext cx="2895629" cy="943716"/>
            <a:chOff x="116517" y="5914284"/>
            <a:chExt cx="2895629" cy="943716"/>
          </a:xfrm>
        </p:grpSpPr>
        <p:sp>
          <p:nvSpPr>
            <p:cNvPr id="375" name="Rounded Rectangle 14">
              <a:extLst>
                <a:ext uri="{FF2B5EF4-FFF2-40B4-BE49-F238E27FC236}">
                  <a16:creationId xmlns:a16="http://schemas.microsoft.com/office/drawing/2014/main" id="{5D866064-0ABE-84ED-4B05-76134A098E22}"/>
                </a:ext>
              </a:extLst>
            </p:cNvPr>
            <p:cNvSpPr/>
            <p:nvPr/>
          </p:nvSpPr>
          <p:spPr>
            <a:xfrm>
              <a:off x="116517" y="5914284"/>
              <a:ext cx="2895629" cy="943716"/>
            </a:xfrm>
            <a:prstGeom prst="roundRect">
              <a:avLst>
                <a:gd name="adj" fmla="val 41801"/>
              </a:avLst>
            </a:prstGeom>
            <a:solidFill>
              <a:srgbClr val="1167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376" name="Rounded Rectangle 14">
              <a:extLst>
                <a:ext uri="{FF2B5EF4-FFF2-40B4-BE49-F238E27FC236}">
                  <a16:creationId xmlns:a16="http://schemas.microsoft.com/office/drawing/2014/main" id="{A50F5382-9486-8BB6-E318-4B42EB460583}"/>
                </a:ext>
              </a:extLst>
            </p:cNvPr>
            <p:cNvSpPr/>
            <p:nvPr/>
          </p:nvSpPr>
          <p:spPr>
            <a:xfrm>
              <a:off x="116517" y="5914284"/>
              <a:ext cx="2895629" cy="777353"/>
            </a:xfrm>
            <a:prstGeom prst="roundRect">
              <a:avLst>
                <a:gd name="adj" fmla="val 50000"/>
              </a:avLst>
            </a:prstGeom>
            <a:solidFill>
              <a:srgbClr val="1685B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grpSp>
      <p:grpSp>
        <p:nvGrpSpPr>
          <p:cNvPr id="372" name="Group 371">
            <a:extLst>
              <a:ext uri="{FF2B5EF4-FFF2-40B4-BE49-F238E27FC236}">
                <a16:creationId xmlns:a16="http://schemas.microsoft.com/office/drawing/2014/main" id="{96E71A7B-3CE9-1568-2AC1-BD9D5FEB2082}"/>
              </a:ext>
            </a:extLst>
          </p:cNvPr>
          <p:cNvGrpSpPr/>
          <p:nvPr/>
        </p:nvGrpSpPr>
        <p:grpSpPr>
          <a:xfrm>
            <a:off x="116517" y="1501720"/>
            <a:ext cx="2895629" cy="943716"/>
            <a:chOff x="116517" y="5914284"/>
            <a:chExt cx="2895629" cy="943716"/>
          </a:xfrm>
        </p:grpSpPr>
        <p:sp>
          <p:nvSpPr>
            <p:cNvPr id="368" name="Rounded Rectangle 14">
              <a:extLst>
                <a:ext uri="{FF2B5EF4-FFF2-40B4-BE49-F238E27FC236}">
                  <a16:creationId xmlns:a16="http://schemas.microsoft.com/office/drawing/2014/main" id="{29F2D11F-3206-15DA-7CF4-3EF81F641506}"/>
                </a:ext>
              </a:extLst>
            </p:cNvPr>
            <p:cNvSpPr/>
            <p:nvPr/>
          </p:nvSpPr>
          <p:spPr>
            <a:xfrm>
              <a:off x="116517" y="5914284"/>
              <a:ext cx="2895629" cy="943716"/>
            </a:xfrm>
            <a:prstGeom prst="roundRect">
              <a:avLst>
                <a:gd name="adj" fmla="val 41801"/>
              </a:avLst>
            </a:prstGeom>
            <a:solidFill>
              <a:srgbClr val="1482A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369" name="Rounded Rectangle 14">
              <a:extLst>
                <a:ext uri="{FF2B5EF4-FFF2-40B4-BE49-F238E27FC236}">
                  <a16:creationId xmlns:a16="http://schemas.microsoft.com/office/drawing/2014/main" id="{A115ECA7-79FA-E6CA-DF5F-A900D34D88DE}"/>
                </a:ext>
              </a:extLst>
            </p:cNvPr>
            <p:cNvSpPr/>
            <p:nvPr/>
          </p:nvSpPr>
          <p:spPr>
            <a:xfrm>
              <a:off x="116517" y="5914284"/>
              <a:ext cx="2895629" cy="777353"/>
            </a:xfrm>
            <a:prstGeom prst="roundRect">
              <a:avLst>
                <a:gd name="adj" fmla="val 50000"/>
              </a:avLst>
            </a:prstGeom>
            <a:solidFill>
              <a:srgbClr val="1CADE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Light"/>
                <a:ea typeface="+mn-ea"/>
                <a:cs typeface="+mn-cs"/>
              </a:endParaRPr>
            </a:p>
          </p:txBody>
        </p:sp>
      </p:grpSp>
      <p:sp>
        <p:nvSpPr>
          <p:cNvPr id="339" name="Rectangle 338">
            <a:extLst>
              <a:ext uri="{FF2B5EF4-FFF2-40B4-BE49-F238E27FC236}">
                <a16:creationId xmlns:a16="http://schemas.microsoft.com/office/drawing/2014/main" id="{4C1BBBB8-5439-33A1-6188-2E38FB9DFF21}"/>
              </a:ext>
            </a:extLst>
          </p:cNvPr>
          <p:cNvSpPr/>
          <p:nvPr/>
        </p:nvSpPr>
        <p:spPr>
          <a:xfrm>
            <a:off x="9620738" y="124691"/>
            <a:ext cx="2571262" cy="901972"/>
          </a:xfrm>
          <a:prstGeom prst="rect">
            <a:avLst/>
          </a:prstGeom>
          <a:solidFill>
            <a:srgbClr val="1CAD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TextBox 185">
            <a:extLst>
              <a:ext uri="{FF2B5EF4-FFF2-40B4-BE49-F238E27FC236}">
                <a16:creationId xmlns:a16="http://schemas.microsoft.com/office/drawing/2014/main" id="{56D06CFA-2BC3-4026-A5B1-DF03301C74EB}"/>
              </a:ext>
            </a:extLst>
          </p:cNvPr>
          <p:cNvSpPr txBox="1"/>
          <p:nvPr/>
        </p:nvSpPr>
        <p:spPr>
          <a:xfrm>
            <a:off x="580644" y="1693696"/>
            <a:ext cx="1866528" cy="55399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Tw Cen MT" panose="020B0602020104020603" pitchFamily="34" charset="0"/>
              </a:rPr>
              <a:t>RANDOM FOREST CLASSIFIER</a:t>
            </a:r>
          </a:p>
        </p:txBody>
      </p:sp>
      <p:sp>
        <p:nvSpPr>
          <p:cNvPr id="6" name="Title 37">
            <a:extLst>
              <a:ext uri="{FF2B5EF4-FFF2-40B4-BE49-F238E27FC236}">
                <a16:creationId xmlns:a16="http://schemas.microsoft.com/office/drawing/2014/main" id="{74873D87-1D29-C646-DDB4-CE37D3C5174A}"/>
              </a:ext>
            </a:extLst>
          </p:cNvPr>
          <p:cNvSpPr txBox="1">
            <a:spLocks/>
          </p:cNvSpPr>
          <p:nvPr/>
        </p:nvSpPr>
        <p:spPr>
          <a:xfrm>
            <a:off x="1289049" y="213890"/>
            <a:ext cx="8416059" cy="6647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rgbClr val="1CADE4"/>
                </a:solidFill>
                <a:cs typeface="Segoe UI" panose="020B0502040204020203" pitchFamily="34" charset="0"/>
              </a:rPr>
              <a:t>CLASSIFICATION MODELS</a:t>
            </a:r>
          </a:p>
        </p:txBody>
      </p:sp>
      <p:cxnSp>
        <p:nvCxnSpPr>
          <p:cNvPr id="8" name="Straight Connector 7">
            <a:extLst>
              <a:ext uri="{FF2B5EF4-FFF2-40B4-BE49-F238E27FC236}">
                <a16:creationId xmlns:a16="http://schemas.microsoft.com/office/drawing/2014/main" id="{C2B2CADF-2544-FDD1-AFCF-46D120E0679F}"/>
              </a:ext>
            </a:extLst>
          </p:cNvPr>
          <p:cNvCxnSpPr>
            <a:cxnSpLocks/>
          </p:cNvCxnSpPr>
          <p:nvPr/>
        </p:nvCxnSpPr>
        <p:spPr>
          <a:xfrm>
            <a:off x="939800" y="0"/>
            <a:ext cx="0" cy="777240"/>
          </a:xfrm>
          <a:prstGeom prst="line">
            <a:avLst/>
          </a:prstGeom>
          <a:noFill/>
          <a:ln w="6350" cap="flat" cmpd="sng" algn="ctr">
            <a:solidFill>
              <a:srgbClr val="1CADE4"/>
            </a:solidFill>
            <a:prstDash val="solid"/>
            <a:miter lim="800000"/>
            <a:tailEnd type="oval"/>
          </a:ln>
          <a:effectLst/>
        </p:spPr>
      </p:cxnSp>
      <p:sp>
        <p:nvSpPr>
          <p:cNvPr id="17" name="TextBox 16">
            <a:extLst>
              <a:ext uri="{FF2B5EF4-FFF2-40B4-BE49-F238E27FC236}">
                <a16:creationId xmlns:a16="http://schemas.microsoft.com/office/drawing/2014/main" id="{85B24BF3-0B8B-2D82-6AFF-828C3B8D68AA}"/>
              </a:ext>
            </a:extLst>
          </p:cNvPr>
          <p:cNvSpPr txBox="1"/>
          <p:nvPr/>
        </p:nvSpPr>
        <p:spPr>
          <a:xfrm>
            <a:off x="9620738" y="1693696"/>
            <a:ext cx="1866528" cy="55399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Tw Cen MT" panose="020B0602020104020603" pitchFamily="34" charset="0"/>
              </a:rPr>
              <a:t>K NEAREST NEIGHBOURS</a:t>
            </a:r>
          </a:p>
        </p:txBody>
      </p:sp>
      <p:sp>
        <p:nvSpPr>
          <p:cNvPr id="20" name="TextBox 19">
            <a:extLst>
              <a:ext uri="{FF2B5EF4-FFF2-40B4-BE49-F238E27FC236}">
                <a16:creationId xmlns:a16="http://schemas.microsoft.com/office/drawing/2014/main" id="{58208A1A-B160-7860-1D07-459F102100F8}"/>
              </a:ext>
            </a:extLst>
          </p:cNvPr>
          <p:cNvSpPr txBox="1"/>
          <p:nvPr/>
        </p:nvSpPr>
        <p:spPr>
          <a:xfrm>
            <a:off x="3594009" y="1839915"/>
            <a:ext cx="1866528" cy="276999"/>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Tw Cen MT" panose="020B0602020104020603" pitchFamily="34" charset="0"/>
              </a:rPr>
              <a:t>DECISION TREE</a:t>
            </a:r>
          </a:p>
        </p:txBody>
      </p:sp>
      <p:sp>
        <p:nvSpPr>
          <p:cNvPr id="24" name="TextBox 23">
            <a:extLst>
              <a:ext uri="{FF2B5EF4-FFF2-40B4-BE49-F238E27FC236}">
                <a16:creationId xmlns:a16="http://schemas.microsoft.com/office/drawing/2014/main" id="{8A4160E5-6574-53E3-159E-66100EDE5AE2}"/>
              </a:ext>
            </a:extLst>
          </p:cNvPr>
          <p:cNvSpPr txBox="1"/>
          <p:nvPr/>
        </p:nvSpPr>
        <p:spPr>
          <a:xfrm>
            <a:off x="6607374" y="1693696"/>
            <a:ext cx="1866528" cy="55399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Tw Cen MT" panose="020B0602020104020603" pitchFamily="34" charset="0"/>
              </a:rPr>
              <a:t>LOGISTIC REGRESSION</a:t>
            </a:r>
          </a:p>
        </p:txBody>
      </p:sp>
      <p:grpSp>
        <p:nvGrpSpPr>
          <p:cNvPr id="62" name="Group 61">
            <a:extLst>
              <a:ext uri="{FF2B5EF4-FFF2-40B4-BE49-F238E27FC236}">
                <a16:creationId xmlns:a16="http://schemas.microsoft.com/office/drawing/2014/main" id="{4CD61E70-6B35-4947-8121-AE4E63EFF4E4}"/>
              </a:ext>
            </a:extLst>
          </p:cNvPr>
          <p:cNvGrpSpPr/>
          <p:nvPr/>
        </p:nvGrpSpPr>
        <p:grpSpPr>
          <a:xfrm>
            <a:off x="6885300" y="3549376"/>
            <a:ext cx="1512010" cy="612235"/>
            <a:chOff x="414393" y="1506556"/>
            <a:chExt cx="2330654" cy="943716"/>
          </a:xfrm>
        </p:grpSpPr>
        <p:sp>
          <p:nvSpPr>
            <p:cNvPr id="63" name="Rounded Rectangle 14">
              <a:extLst>
                <a:ext uri="{FF2B5EF4-FFF2-40B4-BE49-F238E27FC236}">
                  <a16:creationId xmlns:a16="http://schemas.microsoft.com/office/drawing/2014/main" id="{CBE5B4D1-6394-AF4B-3437-CA1E6E29925D}"/>
                </a:ext>
              </a:extLst>
            </p:cNvPr>
            <p:cNvSpPr/>
            <p:nvPr/>
          </p:nvSpPr>
          <p:spPr>
            <a:xfrm>
              <a:off x="414393" y="1506556"/>
              <a:ext cx="2330654" cy="943716"/>
            </a:xfrm>
            <a:prstGeom prst="roundRect">
              <a:avLst>
                <a:gd name="adj" fmla="val 50000"/>
              </a:avLst>
            </a:prstGeom>
            <a:solidFill>
              <a:srgbClr val="116C9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28" name="TextBox 127">
              <a:extLst>
                <a:ext uri="{FF2B5EF4-FFF2-40B4-BE49-F238E27FC236}">
                  <a16:creationId xmlns:a16="http://schemas.microsoft.com/office/drawing/2014/main" id="{F5CD6476-3C9F-0183-A574-A8C14EEA7FC1}"/>
                </a:ext>
              </a:extLst>
            </p:cNvPr>
            <p:cNvSpPr txBox="1"/>
            <p:nvPr/>
          </p:nvSpPr>
          <p:spPr>
            <a:xfrm>
              <a:off x="646455" y="1717485"/>
              <a:ext cx="1866529" cy="52185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21 BACKWARD FEATURES</a:t>
              </a:r>
            </a:p>
          </p:txBody>
        </p:sp>
      </p:grpSp>
      <p:grpSp>
        <p:nvGrpSpPr>
          <p:cNvPr id="129" name="Group 128">
            <a:extLst>
              <a:ext uri="{FF2B5EF4-FFF2-40B4-BE49-F238E27FC236}">
                <a16:creationId xmlns:a16="http://schemas.microsoft.com/office/drawing/2014/main" id="{C62E434E-E3E3-2157-BDA2-B0B19F801A2C}"/>
              </a:ext>
            </a:extLst>
          </p:cNvPr>
          <p:cNvGrpSpPr/>
          <p:nvPr/>
        </p:nvGrpSpPr>
        <p:grpSpPr>
          <a:xfrm>
            <a:off x="6885300" y="4326729"/>
            <a:ext cx="1512010" cy="612235"/>
            <a:chOff x="414393" y="1506556"/>
            <a:chExt cx="2330654" cy="943716"/>
          </a:xfrm>
        </p:grpSpPr>
        <p:sp>
          <p:nvSpPr>
            <p:cNvPr id="130" name="Rounded Rectangle 14">
              <a:extLst>
                <a:ext uri="{FF2B5EF4-FFF2-40B4-BE49-F238E27FC236}">
                  <a16:creationId xmlns:a16="http://schemas.microsoft.com/office/drawing/2014/main" id="{8C5D9104-B691-6284-BDC9-920A94047A20}"/>
                </a:ext>
              </a:extLst>
            </p:cNvPr>
            <p:cNvSpPr/>
            <p:nvPr/>
          </p:nvSpPr>
          <p:spPr>
            <a:xfrm>
              <a:off x="414393" y="1506556"/>
              <a:ext cx="2330654" cy="943716"/>
            </a:xfrm>
            <a:prstGeom prst="roundRect">
              <a:avLst>
                <a:gd name="adj" fmla="val 50000"/>
              </a:avLst>
            </a:prstGeom>
            <a:solidFill>
              <a:srgbClr val="116C9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31" name="TextBox 130">
              <a:extLst>
                <a:ext uri="{FF2B5EF4-FFF2-40B4-BE49-F238E27FC236}">
                  <a16:creationId xmlns:a16="http://schemas.microsoft.com/office/drawing/2014/main" id="{71AF34E9-8D66-8A25-F46D-E7C4FB393E4E}"/>
                </a:ext>
              </a:extLst>
            </p:cNvPr>
            <p:cNvSpPr txBox="1"/>
            <p:nvPr/>
          </p:nvSpPr>
          <p:spPr>
            <a:xfrm>
              <a:off x="646455" y="1717485"/>
              <a:ext cx="1866529" cy="52185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solidFill>
                    <a:prstClr val="white"/>
                  </a:solidFill>
                  <a:latin typeface="Tw Cen MT" panose="020B0602020104020603" pitchFamily="34" charset="0"/>
                </a:rPr>
                <a:t>8 FOR</a:t>
              </a: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WARD FEATURES</a:t>
              </a:r>
            </a:p>
          </p:txBody>
        </p:sp>
      </p:grpSp>
      <p:grpSp>
        <p:nvGrpSpPr>
          <p:cNvPr id="132" name="Group 131">
            <a:extLst>
              <a:ext uri="{FF2B5EF4-FFF2-40B4-BE49-F238E27FC236}">
                <a16:creationId xmlns:a16="http://schemas.microsoft.com/office/drawing/2014/main" id="{CC24ABD2-FD05-D4E1-7EA2-3C813256A8C1}"/>
              </a:ext>
            </a:extLst>
          </p:cNvPr>
          <p:cNvGrpSpPr/>
          <p:nvPr/>
        </p:nvGrpSpPr>
        <p:grpSpPr>
          <a:xfrm>
            <a:off x="6885299" y="5104082"/>
            <a:ext cx="1512010" cy="612235"/>
            <a:chOff x="414393" y="1506556"/>
            <a:chExt cx="2330654" cy="943716"/>
          </a:xfrm>
        </p:grpSpPr>
        <p:sp>
          <p:nvSpPr>
            <p:cNvPr id="133" name="Rounded Rectangle 14">
              <a:extLst>
                <a:ext uri="{FF2B5EF4-FFF2-40B4-BE49-F238E27FC236}">
                  <a16:creationId xmlns:a16="http://schemas.microsoft.com/office/drawing/2014/main" id="{3CA6C23D-04C0-17C3-CE4F-6030D2F0066A}"/>
                </a:ext>
              </a:extLst>
            </p:cNvPr>
            <p:cNvSpPr/>
            <p:nvPr/>
          </p:nvSpPr>
          <p:spPr>
            <a:xfrm>
              <a:off x="414393" y="1506556"/>
              <a:ext cx="2330654" cy="943716"/>
            </a:xfrm>
            <a:prstGeom prst="roundRect">
              <a:avLst>
                <a:gd name="adj" fmla="val 50000"/>
              </a:avLst>
            </a:prstGeom>
            <a:solidFill>
              <a:srgbClr val="116C9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34" name="TextBox 133">
              <a:extLst>
                <a:ext uri="{FF2B5EF4-FFF2-40B4-BE49-F238E27FC236}">
                  <a16:creationId xmlns:a16="http://schemas.microsoft.com/office/drawing/2014/main" id="{20D06FB4-1C7B-C9AF-342A-F418E0B4386F}"/>
                </a:ext>
              </a:extLst>
            </p:cNvPr>
            <p:cNvSpPr txBox="1"/>
            <p:nvPr/>
          </p:nvSpPr>
          <p:spPr>
            <a:xfrm>
              <a:off x="646455" y="1847948"/>
              <a:ext cx="1866529" cy="26092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solidFill>
                    <a:prstClr val="white"/>
                  </a:solidFill>
                  <a:latin typeface="Tw Cen MT" panose="020B0602020104020603" pitchFamily="34" charset="0"/>
                </a:rPr>
                <a:t>EFS 5 FEATURES</a:t>
              </a:r>
              <a:endParaRPr kumimoji="0" lang="en-US" sz="1100" i="0" u="none" strike="noStrike" kern="1200" cap="none" spc="0" normalizeH="0" baseline="0" noProof="0" dirty="0">
                <a:ln>
                  <a:noFill/>
                </a:ln>
                <a:solidFill>
                  <a:prstClr val="white"/>
                </a:solidFill>
                <a:effectLst/>
                <a:uLnTx/>
                <a:uFillTx/>
                <a:latin typeface="Tw Cen MT" panose="020B0602020104020603" pitchFamily="34" charset="0"/>
              </a:endParaRPr>
            </a:p>
          </p:txBody>
        </p:sp>
      </p:grpSp>
      <p:grpSp>
        <p:nvGrpSpPr>
          <p:cNvPr id="138" name="Group 137">
            <a:extLst>
              <a:ext uri="{FF2B5EF4-FFF2-40B4-BE49-F238E27FC236}">
                <a16:creationId xmlns:a16="http://schemas.microsoft.com/office/drawing/2014/main" id="{5D83F234-05AA-FE35-AA59-94A4AAAB8BAA}"/>
              </a:ext>
            </a:extLst>
          </p:cNvPr>
          <p:cNvGrpSpPr/>
          <p:nvPr/>
        </p:nvGrpSpPr>
        <p:grpSpPr>
          <a:xfrm>
            <a:off x="9848420" y="2772023"/>
            <a:ext cx="1512010" cy="612235"/>
            <a:chOff x="414393" y="1506556"/>
            <a:chExt cx="2330654" cy="943716"/>
          </a:xfrm>
        </p:grpSpPr>
        <p:sp>
          <p:nvSpPr>
            <p:cNvPr id="139" name="Rounded Rectangle 14">
              <a:extLst>
                <a:ext uri="{FF2B5EF4-FFF2-40B4-BE49-F238E27FC236}">
                  <a16:creationId xmlns:a16="http://schemas.microsoft.com/office/drawing/2014/main" id="{F6573730-0672-DD95-DCA5-98E1C89002AB}"/>
                </a:ext>
              </a:extLst>
            </p:cNvPr>
            <p:cNvSpPr/>
            <p:nvPr/>
          </p:nvSpPr>
          <p:spPr>
            <a:xfrm>
              <a:off x="414393" y="1506556"/>
              <a:ext cx="2330654" cy="943716"/>
            </a:xfrm>
            <a:prstGeom prst="roundRect">
              <a:avLst>
                <a:gd name="adj" fmla="val 50000"/>
              </a:avLst>
            </a:prstGeom>
            <a:solidFill>
              <a:srgbClr val="0B486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40" name="TextBox 139">
              <a:extLst>
                <a:ext uri="{FF2B5EF4-FFF2-40B4-BE49-F238E27FC236}">
                  <a16:creationId xmlns:a16="http://schemas.microsoft.com/office/drawing/2014/main" id="{E691F5C5-EC0A-6385-DCB1-20911D0B1B63}"/>
                </a:ext>
              </a:extLst>
            </p:cNvPr>
            <p:cNvSpPr txBox="1"/>
            <p:nvPr/>
          </p:nvSpPr>
          <p:spPr>
            <a:xfrm>
              <a:off x="646455" y="1717485"/>
              <a:ext cx="1866529" cy="52185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BEFORE TUNING BEFORE PIPELINE</a:t>
              </a:r>
            </a:p>
          </p:txBody>
        </p:sp>
      </p:grpSp>
      <p:grpSp>
        <p:nvGrpSpPr>
          <p:cNvPr id="141" name="Group 140">
            <a:extLst>
              <a:ext uri="{FF2B5EF4-FFF2-40B4-BE49-F238E27FC236}">
                <a16:creationId xmlns:a16="http://schemas.microsoft.com/office/drawing/2014/main" id="{AB245B2A-15EB-B0E2-4BA8-9FFFAC925D99}"/>
              </a:ext>
            </a:extLst>
          </p:cNvPr>
          <p:cNvGrpSpPr/>
          <p:nvPr/>
        </p:nvGrpSpPr>
        <p:grpSpPr>
          <a:xfrm>
            <a:off x="9848420" y="3549376"/>
            <a:ext cx="1512010" cy="612235"/>
            <a:chOff x="414393" y="1506556"/>
            <a:chExt cx="2330654" cy="943716"/>
          </a:xfrm>
        </p:grpSpPr>
        <p:sp>
          <p:nvSpPr>
            <p:cNvPr id="142" name="Rounded Rectangle 14">
              <a:extLst>
                <a:ext uri="{FF2B5EF4-FFF2-40B4-BE49-F238E27FC236}">
                  <a16:creationId xmlns:a16="http://schemas.microsoft.com/office/drawing/2014/main" id="{6D30DDDF-F15C-FBC5-BBFB-5AAF45150341}"/>
                </a:ext>
              </a:extLst>
            </p:cNvPr>
            <p:cNvSpPr/>
            <p:nvPr/>
          </p:nvSpPr>
          <p:spPr>
            <a:xfrm>
              <a:off x="414393" y="1506556"/>
              <a:ext cx="2330654" cy="943716"/>
            </a:xfrm>
            <a:prstGeom prst="roundRect">
              <a:avLst>
                <a:gd name="adj" fmla="val 50000"/>
              </a:avLst>
            </a:prstGeom>
            <a:solidFill>
              <a:srgbClr val="0B486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43" name="TextBox 142">
              <a:extLst>
                <a:ext uri="{FF2B5EF4-FFF2-40B4-BE49-F238E27FC236}">
                  <a16:creationId xmlns:a16="http://schemas.microsoft.com/office/drawing/2014/main" id="{E5102C83-02A7-0CAF-444D-082F0C174332}"/>
                </a:ext>
              </a:extLst>
            </p:cNvPr>
            <p:cNvSpPr txBox="1"/>
            <p:nvPr/>
          </p:nvSpPr>
          <p:spPr>
            <a:xfrm>
              <a:off x="646455" y="1717485"/>
              <a:ext cx="1866529" cy="52185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BEFORE TUNING  WITH PIPELINE</a:t>
              </a:r>
            </a:p>
          </p:txBody>
        </p:sp>
      </p:grpSp>
      <p:grpSp>
        <p:nvGrpSpPr>
          <p:cNvPr id="144" name="Group 143">
            <a:extLst>
              <a:ext uri="{FF2B5EF4-FFF2-40B4-BE49-F238E27FC236}">
                <a16:creationId xmlns:a16="http://schemas.microsoft.com/office/drawing/2014/main" id="{48099447-EAFD-6970-07A5-3144E411F206}"/>
              </a:ext>
            </a:extLst>
          </p:cNvPr>
          <p:cNvGrpSpPr/>
          <p:nvPr/>
        </p:nvGrpSpPr>
        <p:grpSpPr>
          <a:xfrm>
            <a:off x="9848420" y="4326729"/>
            <a:ext cx="1512010" cy="612235"/>
            <a:chOff x="414393" y="1506556"/>
            <a:chExt cx="2330654" cy="943716"/>
          </a:xfrm>
        </p:grpSpPr>
        <p:sp>
          <p:nvSpPr>
            <p:cNvPr id="145" name="Rounded Rectangle 14">
              <a:extLst>
                <a:ext uri="{FF2B5EF4-FFF2-40B4-BE49-F238E27FC236}">
                  <a16:creationId xmlns:a16="http://schemas.microsoft.com/office/drawing/2014/main" id="{FFC5AA04-F435-203B-6917-AB42E1742FBA}"/>
                </a:ext>
              </a:extLst>
            </p:cNvPr>
            <p:cNvSpPr/>
            <p:nvPr/>
          </p:nvSpPr>
          <p:spPr>
            <a:xfrm>
              <a:off x="414393" y="1506556"/>
              <a:ext cx="2330654" cy="943716"/>
            </a:xfrm>
            <a:prstGeom prst="roundRect">
              <a:avLst>
                <a:gd name="adj" fmla="val 50000"/>
              </a:avLst>
            </a:prstGeom>
            <a:solidFill>
              <a:srgbClr val="0B486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46" name="TextBox 145">
              <a:extLst>
                <a:ext uri="{FF2B5EF4-FFF2-40B4-BE49-F238E27FC236}">
                  <a16:creationId xmlns:a16="http://schemas.microsoft.com/office/drawing/2014/main" id="{EA509636-5C0E-3C28-3C9C-E016F066B10C}"/>
                </a:ext>
              </a:extLst>
            </p:cNvPr>
            <p:cNvSpPr txBox="1"/>
            <p:nvPr/>
          </p:nvSpPr>
          <p:spPr>
            <a:xfrm>
              <a:off x="646455" y="1717485"/>
              <a:ext cx="1866529" cy="52185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AFTER TUNING  WITH PIPELINE</a:t>
              </a:r>
            </a:p>
          </p:txBody>
        </p:sp>
      </p:grpSp>
      <p:grpSp>
        <p:nvGrpSpPr>
          <p:cNvPr id="153" name="Group 152">
            <a:extLst>
              <a:ext uri="{FF2B5EF4-FFF2-40B4-BE49-F238E27FC236}">
                <a16:creationId xmlns:a16="http://schemas.microsoft.com/office/drawing/2014/main" id="{539E017C-E137-4463-2165-C43C2E584EA5}"/>
              </a:ext>
            </a:extLst>
          </p:cNvPr>
          <p:cNvGrpSpPr/>
          <p:nvPr/>
        </p:nvGrpSpPr>
        <p:grpSpPr>
          <a:xfrm>
            <a:off x="9848420" y="5104082"/>
            <a:ext cx="1512010" cy="612235"/>
            <a:chOff x="414393" y="1596787"/>
            <a:chExt cx="2330654" cy="943716"/>
          </a:xfrm>
        </p:grpSpPr>
        <p:sp>
          <p:nvSpPr>
            <p:cNvPr id="155" name="Rounded Rectangle 14">
              <a:extLst>
                <a:ext uri="{FF2B5EF4-FFF2-40B4-BE49-F238E27FC236}">
                  <a16:creationId xmlns:a16="http://schemas.microsoft.com/office/drawing/2014/main" id="{A94023A8-6A49-2C1E-F677-CB6514919E31}"/>
                </a:ext>
              </a:extLst>
            </p:cNvPr>
            <p:cNvSpPr/>
            <p:nvPr/>
          </p:nvSpPr>
          <p:spPr>
            <a:xfrm>
              <a:off x="414393" y="1596787"/>
              <a:ext cx="2330654" cy="943716"/>
            </a:xfrm>
            <a:prstGeom prst="roundRect">
              <a:avLst>
                <a:gd name="adj" fmla="val 50000"/>
              </a:avLst>
            </a:prstGeom>
            <a:solidFill>
              <a:srgbClr val="0B486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60" name="TextBox 159">
              <a:extLst>
                <a:ext uri="{FF2B5EF4-FFF2-40B4-BE49-F238E27FC236}">
                  <a16:creationId xmlns:a16="http://schemas.microsoft.com/office/drawing/2014/main" id="{1FC124DA-6AAF-6E2E-1A0E-5F170DC95EC5}"/>
                </a:ext>
              </a:extLst>
            </p:cNvPr>
            <p:cNvSpPr txBox="1"/>
            <p:nvPr/>
          </p:nvSpPr>
          <p:spPr>
            <a:xfrm>
              <a:off x="646455" y="1677251"/>
              <a:ext cx="1866529" cy="782784"/>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AFTER TUNING  WITH PIPELINE  21 BWD FEATURES</a:t>
              </a:r>
            </a:p>
          </p:txBody>
        </p:sp>
      </p:grpSp>
      <p:grpSp>
        <p:nvGrpSpPr>
          <p:cNvPr id="161" name="Group 160">
            <a:extLst>
              <a:ext uri="{FF2B5EF4-FFF2-40B4-BE49-F238E27FC236}">
                <a16:creationId xmlns:a16="http://schemas.microsoft.com/office/drawing/2014/main" id="{96FE5D50-2398-B318-A962-1EE7CA4E9B44}"/>
              </a:ext>
            </a:extLst>
          </p:cNvPr>
          <p:cNvGrpSpPr/>
          <p:nvPr/>
        </p:nvGrpSpPr>
        <p:grpSpPr>
          <a:xfrm>
            <a:off x="9848420" y="5883570"/>
            <a:ext cx="1512010" cy="612235"/>
            <a:chOff x="414393" y="1506556"/>
            <a:chExt cx="2330654" cy="943716"/>
          </a:xfrm>
        </p:grpSpPr>
        <p:sp>
          <p:nvSpPr>
            <p:cNvPr id="162" name="Rounded Rectangle 14">
              <a:extLst>
                <a:ext uri="{FF2B5EF4-FFF2-40B4-BE49-F238E27FC236}">
                  <a16:creationId xmlns:a16="http://schemas.microsoft.com/office/drawing/2014/main" id="{884F93F5-1953-F878-E514-6BD16329D01B}"/>
                </a:ext>
              </a:extLst>
            </p:cNvPr>
            <p:cNvSpPr/>
            <p:nvPr/>
          </p:nvSpPr>
          <p:spPr>
            <a:xfrm>
              <a:off x="414393" y="1506556"/>
              <a:ext cx="2330654" cy="943716"/>
            </a:xfrm>
            <a:prstGeom prst="roundRect">
              <a:avLst>
                <a:gd name="adj" fmla="val 50000"/>
              </a:avLst>
            </a:prstGeom>
            <a:solidFill>
              <a:srgbClr val="0B486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163" name="TextBox 162">
              <a:extLst>
                <a:ext uri="{FF2B5EF4-FFF2-40B4-BE49-F238E27FC236}">
                  <a16:creationId xmlns:a16="http://schemas.microsoft.com/office/drawing/2014/main" id="{8B7434D6-D056-A100-F07D-46A3F2BC09DF}"/>
                </a:ext>
              </a:extLst>
            </p:cNvPr>
            <p:cNvSpPr txBox="1"/>
            <p:nvPr/>
          </p:nvSpPr>
          <p:spPr>
            <a:xfrm>
              <a:off x="646455" y="1597889"/>
              <a:ext cx="1866529" cy="782784"/>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AFTER TUNING  WITH PIPELINE  8 FWD FEATURES</a:t>
              </a:r>
            </a:p>
          </p:txBody>
        </p:sp>
      </p:grpSp>
      <p:grpSp>
        <p:nvGrpSpPr>
          <p:cNvPr id="242" name="Group 241">
            <a:extLst>
              <a:ext uri="{FF2B5EF4-FFF2-40B4-BE49-F238E27FC236}">
                <a16:creationId xmlns:a16="http://schemas.microsoft.com/office/drawing/2014/main" id="{182A602B-C394-2893-33CD-7EBEA9A43363}"/>
              </a:ext>
            </a:extLst>
          </p:cNvPr>
          <p:cNvGrpSpPr/>
          <p:nvPr/>
        </p:nvGrpSpPr>
        <p:grpSpPr>
          <a:xfrm>
            <a:off x="3821691" y="2772023"/>
            <a:ext cx="1512010" cy="612235"/>
            <a:chOff x="414393" y="1506556"/>
            <a:chExt cx="2330654" cy="943716"/>
          </a:xfrm>
        </p:grpSpPr>
        <p:sp>
          <p:nvSpPr>
            <p:cNvPr id="252" name="Rounded Rectangle 14">
              <a:extLst>
                <a:ext uri="{FF2B5EF4-FFF2-40B4-BE49-F238E27FC236}">
                  <a16:creationId xmlns:a16="http://schemas.microsoft.com/office/drawing/2014/main" id="{5C4680F7-FB0A-08AD-0B56-8FF7074CE5B3}"/>
                </a:ext>
              </a:extLst>
            </p:cNvPr>
            <p:cNvSpPr/>
            <p:nvPr/>
          </p:nvSpPr>
          <p:spPr>
            <a:xfrm>
              <a:off x="414393" y="1506556"/>
              <a:ext cx="2330654" cy="943716"/>
            </a:xfrm>
            <a:prstGeom prst="roundRect">
              <a:avLst>
                <a:gd name="adj" fmla="val 50000"/>
              </a:avLst>
            </a:prstGeom>
            <a:solidFill>
              <a:srgbClr val="1685B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53" name="TextBox 252">
              <a:extLst>
                <a:ext uri="{FF2B5EF4-FFF2-40B4-BE49-F238E27FC236}">
                  <a16:creationId xmlns:a16="http://schemas.microsoft.com/office/drawing/2014/main" id="{991FACF1-2B15-8CD6-A9CD-F702704E4314}"/>
                </a:ext>
              </a:extLst>
            </p:cNvPr>
            <p:cNvSpPr txBox="1"/>
            <p:nvPr/>
          </p:nvSpPr>
          <p:spPr>
            <a:xfrm>
              <a:off x="646455" y="1847948"/>
              <a:ext cx="1866529" cy="26092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BEFORE TUNING</a:t>
              </a:r>
            </a:p>
          </p:txBody>
        </p:sp>
      </p:grpSp>
      <p:grpSp>
        <p:nvGrpSpPr>
          <p:cNvPr id="243" name="Group 242">
            <a:extLst>
              <a:ext uri="{FF2B5EF4-FFF2-40B4-BE49-F238E27FC236}">
                <a16:creationId xmlns:a16="http://schemas.microsoft.com/office/drawing/2014/main" id="{566DA141-B917-E967-E5D2-3B78C7E78DEE}"/>
              </a:ext>
            </a:extLst>
          </p:cNvPr>
          <p:cNvGrpSpPr/>
          <p:nvPr/>
        </p:nvGrpSpPr>
        <p:grpSpPr>
          <a:xfrm>
            <a:off x="3821690" y="3548852"/>
            <a:ext cx="1512010" cy="612235"/>
            <a:chOff x="414393" y="1506556"/>
            <a:chExt cx="2330654" cy="943716"/>
          </a:xfrm>
        </p:grpSpPr>
        <p:sp>
          <p:nvSpPr>
            <p:cNvPr id="250" name="Rounded Rectangle 14">
              <a:extLst>
                <a:ext uri="{FF2B5EF4-FFF2-40B4-BE49-F238E27FC236}">
                  <a16:creationId xmlns:a16="http://schemas.microsoft.com/office/drawing/2014/main" id="{0CEF684F-E6ED-A808-2474-9F9101D5B6FB}"/>
                </a:ext>
              </a:extLst>
            </p:cNvPr>
            <p:cNvSpPr/>
            <p:nvPr/>
          </p:nvSpPr>
          <p:spPr>
            <a:xfrm>
              <a:off x="414393" y="1506556"/>
              <a:ext cx="2330654" cy="943716"/>
            </a:xfrm>
            <a:prstGeom prst="roundRect">
              <a:avLst>
                <a:gd name="adj" fmla="val 50000"/>
              </a:avLst>
            </a:prstGeom>
            <a:solidFill>
              <a:srgbClr val="1685B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51" name="TextBox 250">
              <a:extLst>
                <a:ext uri="{FF2B5EF4-FFF2-40B4-BE49-F238E27FC236}">
                  <a16:creationId xmlns:a16="http://schemas.microsoft.com/office/drawing/2014/main" id="{0B8CF695-97FB-19E5-A5F8-0AF93D355EF7}"/>
                </a:ext>
              </a:extLst>
            </p:cNvPr>
            <p:cNvSpPr txBox="1"/>
            <p:nvPr/>
          </p:nvSpPr>
          <p:spPr>
            <a:xfrm>
              <a:off x="646455" y="1847948"/>
              <a:ext cx="1866529" cy="26092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AFTER TUNING</a:t>
              </a:r>
            </a:p>
          </p:txBody>
        </p:sp>
      </p:grpSp>
      <p:grpSp>
        <p:nvGrpSpPr>
          <p:cNvPr id="244" name="Group 243">
            <a:extLst>
              <a:ext uri="{FF2B5EF4-FFF2-40B4-BE49-F238E27FC236}">
                <a16:creationId xmlns:a16="http://schemas.microsoft.com/office/drawing/2014/main" id="{7DAF16D5-8667-34AF-8673-C68757A7EF2D}"/>
              </a:ext>
            </a:extLst>
          </p:cNvPr>
          <p:cNvGrpSpPr/>
          <p:nvPr/>
        </p:nvGrpSpPr>
        <p:grpSpPr>
          <a:xfrm>
            <a:off x="3821691" y="4326729"/>
            <a:ext cx="1512010" cy="612235"/>
            <a:chOff x="414393" y="1596787"/>
            <a:chExt cx="2330654" cy="943716"/>
          </a:xfrm>
        </p:grpSpPr>
        <p:sp>
          <p:nvSpPr>
            <p:cNvPr id="248" name="Rounded Rectangle 14">
              <a:extLst>
                <a:ext uri="{FF2B5EF4-FFF2-40B4-BE49-F238E27FC236}">
                  <a16:creationId xmlns:a16="http://schemas.microsoft.com/office/drawing/2014/main" id="{3DF9E6E4-D8A3-F464-822B-EC6E43544B50}"/>
                </a:ext>
              </a:extLst>
            </p:cNvPr>
            <p:cNvSpPr/>
            <p:nvPr/>
          </p:nvSpPr>
          <p:spPr>
            <a:xfrm>
              <a:off x="414393" y="1596787"/>
              <a:ext cx="2330654" cy="943716"/>
            </a:xfrm>
            <a:prstGeom prst="roundRect">
              <a:avLst>
                <a:gd name="adj" fmla="val 50000"/>
              </a:avLst>
            </a:prstGeom>
            <a:solidFill>
              <a:srgbClr val="1685B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49" name="TextBox 248">
              <a:extLst>
                <a:ext uri="{FF2B5EF4-FFF2-40B4-BE49-F238E27FC236}">
                  <a16:creationId xmlns:a16="http://schemas.microsoft.com/office/drawing/2014/main" id="{0961CBF7-EBB4-55AF-36D0-5664713F0B99}"/>
                </a:ext>
              </a:extLst>
            </p:cNvPr>
            <p:cNvSpPr txBox="1"/>
            <p:nvPr/>
          </p:nvSpPr>
          <p:spPr>
            <a:xfrm>
              <a:off x="646455" y="1677251"/>
              <a:ext cx="1866529" cy="782784"/>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BEFORE TUNING – 21 BACKWARD FEATURES</a:t>
              </a:r>
            </a:p>
          </p:txBody>
        </p:sp>
      </p:grpSp>
      <p:grpSp>
        <p:nvGrpSpPr>
          <p:cNvPr id="245" name="Group 244">
            <a:extLst>
              <a:ext uri="{FF2B5EF4-FFF2-40B4-BE49-F238E27FC236}">
                <a16:creationId xmlns:a16="http://schemas.microsoft.com/office/drawing/2014/main" id="{15B5B1F1-495C-92B2-E1A9-EE40C64C4B8D}"/>
              </a:ext>
            </a:extLst>
          </p:cNvPr>
          <p:cNvGrpSpPr/>
          <p:nvPr/>
        </p:nvGrpSpPr>
        <p:grpSpPr>
          <a:xfrm>
            <a:off x="3821691" y="5104082"/>
            <a:ext cx="1512010" cy="612235"/>
            <a:chOff x="414393" y="1596787"/>
            <a:chExt cx="2330654" cy="943716"/>
          </a:xfrm>
        </p:grpSpPr>
        <p:sp>
          <p:nvSpPr>
            <p:cNvPr id="246" name="Rounded Rectangle 14">
              <a:extLst>
                <a:ext uri="{FF2B5EF4-FFF2-40B4-BE49-F238E27FC236}">
                  <a16:creationId xmlns:a16="http://schemas.microsoft.com/office/drawing/2014/main" id="{E32F94C6-CBFA-DB72-2CA4-2D737ECD6FBB}"/>
                </a:ext>
              </a:extLst>
            </p:cNvPr>
            <p:cNvSpPr/>
            <p:nvPr/>
          </p:nvSpPr>
          <p:spPr>
            <a:xfrm>
              <a:off x="414393" y="1596787"/>
              <a:ext cx="2330654" cy="943716"/>
            </a:xfrm>
            <a:prstGeom prst="roundRect">
              <a:avLst>
                <a:gd name="adj" fmla="val 50000"/>
              </a:avLst>
            </a:prstGeom>
            <a:solidFill>
              <a:srgbClr val="1685B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47" name="TextBox 246">
              <a:extLst>
                <a:ext uri="{FF2B5EF4-FFF2-40B4-BE49-F238E27FC236}">
                  <a16:creationId xmlns:a16="http://schemas.microsoft.com/office/drawing/2014/main" id="{F5ABAC9E-E5A8-B95C-9BCD-548EB99EA60A}"/>
                </a:ext>
              </a:extLst>
            </p:cNvPr>
            <p:cNvSpPr txBox="1"/>
            <p:nvPr/>
          </p:nvSpPr>
          <p:spPr>
            <a:xfrm>
              <a:off x="646455" y="1677251"/>
              <a:ext cx="1866529" cy="782784"/>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AFTER TUNING – 8 FORWARD FEATURES</a:t>
              </a:r>
            </a:p>
          </p:txBody>
        </p:sp>
      </p:grpSp>
      <p:grpSp>
        <p:nvGrpSpPr>
          <p:cNvPr id="268" name="Group 267">
            <a:extLst>
              <a:ext uri="{FF2B5EF4-FFF2-40B4-BE49-F238E27FC236}">
                <a16:creationId xmlns:a16="http://schemas.microsoft.com/office/drawing/2014/main" id="{C906DE55-002E-E7F6-B711-93B420E7154B}"/>
              </a:ext>
            </a:extLst>
          </p:cNvPr>
          <p:cNvGrpSpPr/>
          <p:nvPr/>
        </p:nvGrpSpPr>
        <p:grpSpPr>
          <a:xfrm>
            <a:off x="808326" y="2772023"/>
            <a:ext cx="1512010" cy="2944294"/>
            <a:chOff x="939800" y="2772023"/>
            <a:chExt cx="1512010" cy="2944294"/>
          </a:xfrm>
        </p:grpSpPr>
        <p:grpSp>
          <p:nvGrpSpPr>
            <p:cNvPr id="256" name="Group 255">
              <a:extLst>
                <a:ext uri="{FF2B5EF4-FFF2-40B4-BE49-F238E27FC236}">
                  <a16:creationId xmlns:a16="http://schemas.microsoft.com/office/drawing/2014/main" id="{7E9BAE8E-7848-42E2-7AFF-021C9585AE11}"/>
                </a:ext>
              </a:extLst>
            </p:cNvPr>
            <p:cNvGrpSpPr/>
            <p:nvPr/>
          </p:nvGrpSpPr>
          <p:grpSpPr>
            <a:xfrm>
              <a:off x="939800" y="2772023"/>
              <a:ext cx="1512010" cy="612235"/>
              <a:chOff x="414393" y="1506556"/>
              <a:chExt cx="2330654" cy="943716"/>
            </a:xfrm>
          </p:grpSpPr>
          <p:sp>
            <p:nvSpPr>
              <p:cNvPr id="257" name="Rounded Rectangle 14">
                <a:extLst>
                  <a:ext uri="{FF2B5EF4-FFF2-40B4-BE49-F238E27FC236}">
                    <a16:creationId xmlns:a16="http://schemas.microsoft.com/office/drawing/2014/main" id="{81E32D93-55A2-A7A6-FDC9-8D5C31942FEC}"/>
                  </a:ext>
                </a:extLst>
              </p:cNvPr>
              <p:cNvSpPr/>
              <p:nvPr/>
            </p:nvSpPr>
            <p:spPr>
              <a:xfrm>
                <a:off x="414393" y="1506556"/>
                <a:ext cx="2330654" cy="943716"/>
              </a:xfrm>
              <a:prstGeom prst="roundRect">
                <a:avLst>
                  <a:gd name="adj" fmla="val 50000"/>
                </a:avLst>
              </a:prstGeom>
              <a:solidFill>
                <a:srgbClr val="1CADE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58" name="TextBox 257">
                <a:extLst>
                  <a:ext uri="{FF2B5EF4-FFF2-40B4-BE49-F238E27FC236}">
                    <a16:creationId xmlns:a16="http://schemas.microsoft.com/office/drawing/2014/main" id="{4516F23B-B7BD-80D0-9AD2-275A1813CC92}"/>
                  </a:ext>
                </a:extLst>
              </p:cNvPr>
              <p:cNvSpPr txBox="1"/>
              <p:nvPr/>
            </p:nvSpPr>
            <p:spPr>
              <a:xfrm>
                <a:off x="646455" y="1847948"/>
                <a:ext cx="1866529" cy="26092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BEFORE TUNING</a:t>
                </a:r>
              </a:p>
            </p:txBody>
          </p:sp>
        </p:grpSp>
        <p:grpSp>
          <p:nvGrpSpPr>
            <p:cNvPr id="259" name="Group 258">
              <a:extLst>
                <a:ext uri="{FF2B5EF4-FFF2-40B4-BE49-F238E27FC236}">
                  <a16:creationId xmlns:a16="http://schemas.microsoft.com/office/drawing/2014/main" id="{4C5ED13B-E449-79B2-FD30-DAC96CC01024}"/>
                </a:ext>
              </a:extLst>
            </p:cNvPr>
            <p:cNvGrpSpPr/>
            <p:nvPr/>
          </p:nvGrpSpPr>
          <p:grpSpPr>
            <a:xfrm>
              <a:off x="939800" y="3549376"/>
              <a:ext cx="1512010" cy="612235"/>
              <a:chOff x="414393" y="1506556"/>
              <a:chExt cx="2330654" cy="943716"/>
            </a:xfrm>
          </p:grpSpPr>
          <p:sp>
            <p:nvSpPr>
              <p:cNvPr id="260" name="Rounded Rectangle 14">
                <a:extLst>
                  <a:ext uri="{FF2B5EF4-FFF2-40B4-BE49-F238E27FC236}">
                    <a16:creationId xmlns:a16="http://schemas.microsoft.com/office/drawing/2014/main" id="{AE5875A9-8F00-7551-77A9-E00CC7A997BF}"/>
                  </a:ext>
                </a:extLst>
              </p:cNvPr>
              <p:cNvSpPr/>
              <p:nvPr/>
            </p:nvSpPr>
            <p:spPr>
              <a:xfrm>
                <a:off x="414393" y="1506556"/>
                <a:ext cx="2330654" cy="943716"/>
              </a:xfrm>
              <a:prstGeom prst="roundRect">
                <a:avLst>
                  <a:gd name="adj" fmla="val 50000"/>
                </a:avLst>
              </a:prstGeom>
              <a:solidFill>
                <a:srgbClr val="1CADE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61" name="TextBox 260">
                <a:extLst>
                  <a:ext uri="{FF2B5EF4-FFF2-40B4-BE49-F238E27FC236}">
                    <a16:creationId xmlns:a16="http://schemas.microsoft.com/office/drawing/2014/main" id="{1803F0D9-F9EF-AC5D-85DD-6F04BADC00F1}"/>
                  </a:ext>
                </a:extLst>
              </p:cNvPr>
              <p:cNvSpPr txBox="1"/>
              <p:nvPr/>
            </p:nvSpPr>
            <p:spPr>
              <a:xfrm>
                <a:off x="646455" y="1847948"/>
                <a:ext cx="1866529" cy="26092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AFTER TUNING</a:t>
                </a:r>
              </a:p>
            </p:txBody>
          </p:sp>
        </p:grpSp>
        <p:grpSp>
          <p:nvGrpSpPr>
            <p:cNvPr id="262" name="Group 261">
              <a:extLst>
                <a:ext uri="{FF2B5EF4-FFF2-40B4-BE49-F238E27FC236}">
                  <a16:creationId xmlns:a16="http://schemas.microsoft.com/office/drawing/2014/main" id="{2D9D3425-9F63-5DA4-FD58-479D72681373}"/>
                </a:ext>
              </a:extLst>
            </p:cNvPr>
            <p:cNvGrpSpPr/>
            <p:nvPr/>
          </p:nvGrpSpPr>
          <p:grpSpPr>
            <a:xfrm>
              <a:off x="939800" y="4326729"/>
              <a:ext cx="1512010" cy="612235"/>
              <a:chOff x="414393" y="1596787"/>
              <a:chExt cx="2330654" cy="943716"/>
            </a:xfrm>
          </p:grpSpPr>
          <p:sp>
            <p:nvSpPr>
              <p:cNvPr id="263" name="Rounded Rectangle 14">
                <a:extLst>
                  <a:ext uri="{FF2B5EF4-FFF2-40B4-BE49-F238E27FC236}">
                    <a16:creationId xmlns:a16="http://schemas.microsoft.com/office/drawing/2014/main" id="{C3E2BC36-19A4-7BFB-0C2D-092C8208F3F3}"/>
                  </a:ext>
                </a:extLst>
              </p:cNvPr>
              <p:cNvSpPr/>
              <p:nvPr/>
            </p:nvSpPr>
            <p:spPr>
              <a:xfrm>
                <a:off x="414393" y="1596787"/>
                <a:ext cx="2330654" cy="943716"/>
              </a:xfrm>
              <a:prstGeom prst="roundRect">
                <a:avLst>
                  <a:gd name="adj" fmla="val 50000"/>
                </a:avLst>
              </a:prstGeom>
              <a:solidFill>
                <a:srgbClr val="1CADE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64" name="TextBox 263">
                <a:extLst>
                  <a:ext uri="{FF2B5EF4-FFF2-40B4-BE49-F238E27FC236}">
                    <a16:creationId xmlns:a16="http://schemas.microsoft.com/office/drawing/2014/main" id="{C093DAE6-E75D-6CBF-0B1B-500DF5F2BBB9}"/>
                  </a:ext>
                </a:extLst>
              </p:cNvPr>
              <p:cNvSpPr txBox="1"/>
              <p:nvPr/>
            </p:nvSpPr>
            <p:spPr>
              <a:xfrm>
                <a:off x="646455" y="1677251"/>
                <a:ext cx="1866529" cy="782784"/>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BEFORE TUNING – 21 BACKWARD FEATURES</a:t>
                </a:r>
              </a:p>
            </p:txBody>
          </p:sp>
        </p:grpSp>
        <p:grpSp>
          <p:nvGrpSpPr>
            <p:cNvPr id="265" name="Group 264">
              <a:extLst>
                <a:ext uri="{FF2B5EF4-FFF2-40B4-BE49-F238E27FC236}">
                  <a16:creationId xmlns:a16="http://schemas.microsoft.com/office/drawing/2014/main" id="{8220AE48-794A-1E58-D80B-6DF1B262F75E}"/>
                </a:ext>
              </a:extLst>
            </p:cNvPr>
            <p:cNvGrpSpPr/>
            <p:nvPr/>
          </p:nvGrpSpPr>
          <p:grpSpPr>
            <a:xfrm>
              <a:off x="939800" y="5104082"/>
              <a:ext cx="1512010" cy="612235"/>
              <a:chOff x="414393" y="1596787"/>
              <a:chExt cx="2330654" cy="943716"/>
            </a:xfrm>
          </p:grpSpPr>
          <p:sp>
            <p:nvSpPr>
              <p:cNvPr id="266" name="Rounded Rectangle 14">
                <a:extLst>
                  <a:ext uri="{FF2B5EF4-FFF2-40B4-BE49-F238E27FC236}">
                    <a16:creationId xmlns:a16="http://schemas.microsoft.com/office/drawing/2014/main" id="{8B3A8DEE-90F9-8919-A425-C541E8314D62}"/>
                  </a:ext>
                </a:extLst>
              </p:cNvPr>
              <p:cNvSpPr/>
              <p:nvPr/>
            </p:nvSpPr>
            <p:spPr>
              <a:xfrm>
                <a:off x="414393" y="1596787"/>
                <a:ext cx="2330654" cy="943716"/>
              </a:xfrm>
              <a:prstGeom prst="roundRect">
                <a:avLst>
                  <a:gd name="adj" fmla="val 50000"/>
                </a:avLst>
              </a:prstGeom>
              <a:solidFill>
                <a:srgbClr val="1CADE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267" name="TextBox 266">
                <a:extLst>
                  <a:ext uri="{FF2B5EF4-FFF2-40B4-BE49-F238E27FC236}">
                    <a16:creationId xmlns:a16="http://schemas.microsoft.com/office/drawing/2014/main" id="{FAFD55D1-8641-5FCF-71C5-D34B99881D3F}"/>
                  </a:ext>
                </a:extLst>
              </p:cNvPr>
              <p:cNvSpPr txBox="1"/>
              <p:nvPr/>
            </p:nvSpPr>
            <p:spPr>
              <a:xfrm>
                <a:off x="646455" y="1677251"/>
                <a:ext cx="1866529" cy="782784"/>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prstClr val="white"/>
                    </a:solidFill>
                    <a:effectLst/>
                    <a:uLnTx/>
                    <a:uFillTx/>
                    <a:latin typeface="Tw Cen MT" panose="020B0602020104020603" pitchFamily="34" charset="0"/>
                  </a:rPr>
                  <a:t>AFTER TUNING – 8 FORWARD FEATURES</a:t>
                </a:r>
              </a:p>
            </p:txBody>
          </p:sp>
        </p:grpSp>
      </p:grpSp>
      <p:cxnSp>
        <p:nvCxnSpPr>
          <p:cNvPr id="270" name="Straight Arrow Connector 269">
            <a:extLst>
              <a:ext uri="{FF2B5EF4-FFF2-40B4-BE49-F238E27FC236}">
                <a16:creationId xmlns:a16="http://schemas.microsoft.com/office/drawing/2014/main" id="{4F37EB20-2ECA-E9D7-5FD8-FDD9BD52A884}"/>
              </a:ext>
            </a:extLst>
          </p:cNvPr>
          <p:cNvCxnSpPr>
            <a:cxnSpLocks/>
            <a:endCxn id="257" idx="0"/>
          </p:cNvCxnSpPr>
          <p:nvPr/>
        </p:nvCxnSpPr>
        <p:spPr>
          <a:xfrm flipH="1">
            <a:off x="1564331" y="2450272"/>
            <a:ext cx="1" cy="321751"/>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72" name="Straight Arrow Connector 271">
            <a:extLst>
              <a:ext uri="{FF2B5EF4-FFF2-40B4-BE49-F238E27FC236}">
                <a16:creationId xmlns:a16="http://schemas.microsoft.com/office/drawing/2014/main" id="{6A2A1286-D51C-FCC1-3399-6B53B5E92E9B}"/>
              </a:ext>
            </a:extLst>
          </p:cNvPr>
          <p:cNvCxnSpPr>
            <a:stCxn id="257" idx="2"/>
            <a:endCxn id="260" idx="0"/>
          </p:cNvCxnSpPr>
          <p:nvPr/>
        </p:nvCxnSpPr>
        <p:spPr>
          <a:xfrm>
            <a:off x="1564331" y="3384258"/>
            <a:ext cx="0" cy="165118"/>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74" name="Straight Arrow Connector 273">
            <a:extLst>
              <a:ext uri="{FF2B5EF4-FFF2-40B4-BE49-F238E27FC236}">
                <a16:creationId xmlns:a16="http://schemas.microsoft.com/office/drawing/2014/main" id="{B23D98AA-F95D-166F-44C7-66D43544973E}"/>
              </a:ext>
            </a:extLst>
          </p:cNvPr>
          <p:cNvCxnSpPr>
            <a:stCxn id="260" idx="2"/>
            <a:endCxn id="263" idx="0"/>
          </p:cNvCxnSpPr>
          <p:nvPr/>
        </p:nvCxnSpPr>
        <p:spPr>
          <a:xfrm>
            <a:off x="1564331" y="4161611"/>
            <a:ext cx="0" cy="165118"/>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76" name="Straight Arrow Connector 275">
            <a:extLst>
              <a:ext uri="{FF2B5EF4-FFF2-40B4-BE49-F238E27FC236}">
                <a16:creationId xmlns:a16="http://schemas.microsoft.com/office/drawing/2014/main" id="{04F5EDA8-11EA-47DB-3A5A-0C75EF9FBE72}"/>
              </a:ext>
            </a:extLst>
          </p:cNvPr>
          <p:cNvCxnSpPr>
            <a:cxnSpLocks/>
            <a:stCxn id="263" idx="2"/>
            <a:endCxn id="266" idx="0"/>
          </p:cNvCxnSpPr>
          <p:nvPr/>
        </p:nvCxnSpPr>
        <p:spPr>
          <a:xfrm>
            <a:off x="1564331" y="4938964"/>
            <a:ext cx="0" cy="165118"/>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82" name="Straight Arrow Connector 281">
            <a:extLst>
              <a:ext uri="{FF2B5EF4-FFF2-40B4-BE49-F238E27FC236}">
                <a16:creationId xmlns:a16="http://schemas.microsoft.com/office/drawing/2014/main" id="{601EC97E-F284-E2DD-4521-D5BA0136493E}"/>
              </a:ext>
            </a:extLst>
          </p:cNvPr>
          <p:cNvCxnSpPr>
            <a:cxnSpLocks/>
            <a:endCxn id="252" idx="0"/>
          </p:cNvCxnSpPr>
          <p:nvPr/>
        </p:nvCxnSpPr>
        <p:spPr>
          <a:xfrm flipH="1">
            <a:off x="4577696" y="2450272"/>
            <a:ext cx="1" cy="321751"/>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84" name="Straight Arrow Connector 283">
            <a:extLst>
              <a:ext uri="{FF2B5EF4-FFF2-40B4-BE49-F238E27FC236}">
                <a16:creationId xmlns:a16="http://schemas.microsoft.com/office/drawing/2014/main" id="{2008424D-BAE0-056F-F31F-A6FEF1C42A44}"/>
              </a:ext>
            </a:extLst>
          </p:cNvPr>
          <p:cNvCxnSpPr>
            <a:cxnSpLocks/>
            <a:stCxn id="252" idx="2"/>
            <a:endCxn id="250" idx="0"/>
          </p:cNvCxnSpPr>
          <p:nvPr/>
        </p:nvCxnSpPr>
        <p:spPr>
          <a:xfrm flipH="1">
            <a:off x="4577695" y="3384258"/>
            <a:ext cx="1" cy="164594"/>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91" name="Straight Arrow Connector 290">
            <a:extLst>
              <a:ext uri="{FF2B5EF4-FFF2-40B4-BE49-F238E27FC236}">
                <a16:creationId xmlns:a16="http://schemas.microsoft.com/office/drawing/2014/main" id="{EF8F2656-28BD-4493-103A-5226990B24C1}"/>
              </a:ext>
            </a:extLst>
          </p:cNvPr>
          <p:cNvCxnSpPr>
            <a:stCxn id="250" idx="2"/>
            <a:endCxn id="248" idx="0"/>
          </p:cNvCxnSpPr>
          <p:nvPr/>
        </p:nvCxnSpPr>
        <p:spPr>
          <a:xfrm>
            <a:off x="4577695" y="4161087"/>
            <a:ext cx="1" cy="165642"/>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93" name="Straight Arrow Connector 292">
            <a:extLst>
              <a:ext uri="{FF2B5EF4-FFF2-40B4-BE49-F238E27FC236}">
                <a16:creationId xmlns:a16="http://schemas.microsoft.com/office/drawing/2014/main" id="{4141A459-B27F-7053-3701-A166B57B11FA}"/>
              </a:ext>
            </a:extLst>
          </p:cNvPr>
          <p:cNvCxnSpPr>
            <a:stCxn id="248" idx="2"/>
            <a:endCxn id="246" idx="0"/>
          </p:cNvCxnSpPr>
          <p:nvPr/>
        </p:nvCxnSpPr>
        <p:spPr>
          <a:xfrm>
            <a:off x="4577696" y="4938964"/>
            <a:ext cx="0" cy="165118"/>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95" name="Straight Arrow Connector 294">
            <a:extLst>
              <a:ext uri="{FF2B5EF4-FFF2-40B4-BE49-F238E27FC236}">
                <a16:creationId xmlns:a16="http://schemas.microsoft.com/office/drawing/2014/main" id="{0DFC2832-9D93-7010-0CE1-A96513E977F9}"/>
              </a:ext>
            </a:extLst>
          </p:cNvPr>
          <p:cNvCxnSpPr>
            <a:cxnSpLocks/>
            <a:endCxn id="63" idx="0"/>
          </p:cNvCxnSpPr>
          <p:nvPr/>
        </p:nvCxnSpPr>
        <p:spPr>
          <a:xfrm flipH="1">
            <a:off x="7641305" y="3288534"/>
            <a:ext cx="1" cy="260842"/>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97" name="Straight Arrow Connector 296">
            <a:extLst>
              <a:ext uri="{FF2B5EF4-FFF2-40B4-BE49-F238E27FC236}">
                <a16:creationId xmlns:a16="http://schemas.microsoft.com/office/drawing/2014/main" id="{3E79BC12-28AE-A68E-5771-7BDB6B68C9B7}"/>
              </a:ext>
            </a:extLst>
          </p:cNvPr>
          <p:cNvCxnSpPr>
            <a:stCxn id="63" idx="2"/>
            <a:endCxn id="130" idx="0"/>
          </p:cNvCxnSpPr>
          <p:nvPr/>
        </p:nvCxnSpPr>
        <p:spPr>
          <a:xfrm>
            <a:off x="7641305" y="4161611"/>
            <a:ext cx="0" cy="165118"/>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99" name="Straight Arrow Connector 298">
            <a:extLst>
              <a:ext uri="{FF2B5EF4-FFF2-40B4-BE49-F238E27FC236}">
                <a16:creationId xmlns:a16="http://schemas.microsoft.com/office/drawing/2014/main" id="{153B7CF9-AA53-C2DB-8FFE-5B03F759FFB2}"/>
              </a:ext>
            </a:extLst>
          </p:cNvPr>
          <p:cNvCxnSpPr>
            <a:stCxn id="130" idx="2"/>
            <a:endCxn id="133" idx="0"/>
          </p:cNvCxnSpPr>
          <p:nvPr/>
        </p:nvCxnSpPr>
        <p:spPr>
          <a:xfrm flipH="1">
            <a:off x="7641304" y="4938964"/>
            <a:ext cx="1" cy="165118"/>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02" name="Straight Arrow Connector 301">
            <a:extLst>
              <a:ext uri="{FF2B5EF4-FFF2-40B4-BE49-F238E27FC236}">
                <a16:creationId xmlns:a16="http://schemas.microsoft.com/office/drawing/2014/main" id="{63444607-A737-4B6F-8E3F-211E1222754D}"/>
              </a:ext>
            </a:extLst>
          </p:cNvPr>
          <p:cNvCxnSpPr>
            <a:cxnSpLocks/>
            <a:stCxn id="388" idx="2"/>
            <a:endCxn id="139" idx="0"/>
          </p:cNvCxnSpPr>
          <p:nvPr/>
        </p:nvCxnSpPr>
        <p:spPr>
          <a:xfrm>
            <a:off x="10604423" y="2445436"/>
            <a:ext cx="2" cy="326587"/>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04" name="Straight Arrow Connector 303">
            <a:extLst>
              <a:ext uri="{FF2B5EF4-FFF2-40B4-BE49-F238E27FC236}">
                <a16:creationId xmlns:a16="http://schemas.microsoft.com/office/drawing/2014/main" id="{5CEC0411-73BE-6385-FEA8-2111CD4077B4}"/>
              </a:ext>
            </a:extLst>
          </p:cNvPr>
          <p:cNvCxnSpPr>
            <a:stCxn id="139" idx="2"/>
            <a:endCxn id="142" idx="0"/>
          </p:cNvCxnSpPr>
          <p:nvPr/>
        </p:nvCxnSpPr>
        <p:spPr>
          <a:xfrm>
            <a:off x="10604425" y="3384258"/>
            <a:ext cx="0" cy="165118"/>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06" name="Straight Arrow Connector 305">
            <a:extLst>
              <a:ext uri="{FF2B5EF4-FFF2-40B4-BE49-F238E27FC236}">
                <a16:creationId xmlns:a16="http://schemas.microsoft.com/office/drawing/2014/main" id="{9158F105-66E8-684D-5D40-E09F88BB85FE}"/>
              </a:ext>
            </a:extLst>
          </p:cNvPr>
          <p:cNvCxnSpPr>
            <a:stCxn id="142" idx="2"/>
            <a:endCxn id="145" idx="0"/>
          </p:cNvCxnSpPr>
          <p:nvPr/>
        </p:nvCxnSpPr>
        <p:spPr>
          <a:xfrm>
            <a:off x="10604425" y="4161611"/>
            <a:ext cx="0" cy="165118"/>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08" name="Straight Arrow Connector 307">
            <a:extLst>
              <a:ext uri="{FF2B5EF4-FFF2-40B4-BE49-F238E27FC236}">
                <a16:creationId xmlns:a16="http://schemas.microsoft.com/office/drawing/2014/main" id="{C5A3FB2A-0B33-E330-BEC1-9242D1FF1635}"/>
              </a:ext>
            </a:extLst>
          </p:cNvPr>
          <p:cNvCxnSpPr>
            <a:cxnSpLocks/>
            <a:stCxn id="145" idx="2"/>
            <a:endCxn id="155" idx="0"/>
          </p:cNvCxnSpPr>
          <p:nvPr/>
        </p:nvCxnSpPr>
        <p:spPr>
          <a:xfrm>
            <a:off x="10604425" y="4938964"/>
            <a:ext cx="0" cy="165118"/>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10" name="Straight Arrow Connector 309">
            <a:extLst>
              <a:ext uri="{FF2B5EF4-FFF2-40B4-BE49-F238E27FC236}">
                <a16:creationId xmlns:a16="http://schemas.microsoft.com/office/drawing/2014/main" id="{D8617CEF-058E-9FC3-D595-F76AF3AA6E1F}"/>
              </a:ext>
            </a:extLst>
          </p:cNvPr>
          <p:cNvCxnSpPr>
            <a:stCxn id="155" idx="2"/>
            <a:endCxn id="162" idx="0"/>
          </p:cNvCxnSpPr>
          <p:nvPr/>
        </p:nvCxnSpPr>
        <p:spPr>
          <a:xfrm>
            <a:off x="10604425" y="5716317"/>
            <a:ext cx="0" cy="167253"/>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338" name="Group 337">
            <a:extLst>
              <a:ext uri="{FF2B5EF4-FFF2-40B4-BE49-F238E27FC236}">
                <a16:creationId xmlns:a16="http://schemas.microsoft.com/office/drawing/2014/main" id="{CF49B62C-0752-8F9B-60DB-3D2365AC7421}"/>
              </a:ext>
            </a:extLst>
          </p:cNvPr>
          <p:cNvGrpSpPr/>
          <p:nvPr/>
        </p:nvGrpSpPr>
        <p:grpSpPr>
          <a:xfrm>
            <a:off x="9820422" y="-36718"/>
            <a:ext cx="2540906" cy="1107996"/>
            <a:chOff x="9543619" y="-7710"/>
            <a:chExt cx="2540906" cy="1107996"/>
          </a:xfrm>
        </p:grpSpPr>
        <p:sp>
          <p:nvSpPr>
            <p:cNvPr id="336" name="TextBox 335">
              <a:extLst>
                <a:ext uri="{FF2B5EF4-FFF2-40B4-BE49-F238E27FC236}">
                  <a16:creationId xmlns:a16="http://schemas.microsoft.com/office/drawing/2014/main" id="{CC862DFF-45E2-7504-9F7E-FC2F8D3B3CF8}"/>
                </a:ext>
              </a:extLst>
            </p:cNvPr>
            <p:cNvSpPr txBox="1"/>
            <p:nvPr/>
          </p:nvSpPr>
          <p:spPr>
            <a:xfrm>
              <a:off x="9543619" y="-7710"/>
              <a:ext cx="1246909" cy="1107996"/>
            </a:xfrm>
            <a:prstGeom prst="rect">
              <a:avLst/>
            </a:prstGeom>
            <a:noFill/>
          </p:spPr>
          <p:txBody>
            <a:bodyPr wrap="square" rtlCol="0">
              <a:spAutoFit/>
            </a:bodyPr>
            <a:lstStyle/>
            <a:p>
              <a:r>
                <a:rPr lang="en-US" sz="6600" b="1" dirty="0">
                  <a:solidFill>
                    <a:schemeClr val="bg1"/>
                  </a:solidFill>
                  <a:latin typeface="Tw Cen MT" panose="020B0602020104020603" pitchFamily="34" charset="0"/>
                </a:rPr>
                <a:t>17</a:t>
              </a:r>
            </a:p>
          </p:txBody>
        </p:sp>
        <p:sp>
          <p:nvSpPr>
            <p:cNvPr id="337" name="TextBox 336">
              <a:extLst>
                <a:ext uri="{FF2B5EF4-FFF2-40B4-BE49-F238E27FC236}">
                  <a16:creationId xmlns:a16="http://schemas.microsoft.com/office/drawing/2014/main" id="{407DEBD5-14FC-2A5A-D961-805D7D337984}"/>
                </a:ext>
              </a:extLst>
            </p:cNvPr>
            <p:cNvSpPr txBox="1"/>
            <p:nvPr/>
          </p:nvSpPr>
          <p:spPr>
            <a:xfrm>
              <a:off x="10336401" y="486062"/>
              <a:ext cx="1748124" cy="523220"/>
            </a:xfrm>
            <a:prstGeom prst="rect">
              <a:avLst/>
            </a:prstGeom>
            <a:noFill/>
          </p:spPr>
          <p:txBody>
            <a:bodyPr wrap="square" rtlCol="0">
              <a:spAutoFit/>
            </a:bodyPr>
            <a:lstStyle/>
            <a:p>
              <a:r>
                <a:rPr lang="en-US" sz="2800" b="1" dirty="0">
                  <a:latin typeface="Tw Cen MT" panose="020B0602020104020603" pitchFamily="34" charset="0"/>
                </a:rPr>
                <a:t>MODELS</a:t>
              </a:r>
            </a:p>
          </p:txBody>
        </p:sp>
      </p:grpSp>
      <p:grpSp>
        <p:nvGrpSpPr>
          <p:cNvPr id="2" name="Group 1">
            <a:extLst>
              <a:ext uri="{FF2B5EF4-FFF2-40B4-BE49-F238E27FC236}">
                <a16:creationId xmlns:a16="http://schemas.microsoft.com/office/drawing/2014/main" id="{6B65A7E0-A6F0-1A7D-EA33-1A6F4A151C38}"/>
              </a:ext>
            </a:extLst>
          </p:cNvPr>
          <p:cNvGrpSpPr/>
          <p:nvPr/>
        </p:nvGrpSpPr>
        <p:grpSpPr>
          <a:xfrm>
            <a:off x="6871212" y="2772023"/>
            <a:ext cx="1512010" cy="612235"/>
            <a:chOff x="414393" y="1506556"/>
            <a:chExt cx="2330654" cy="943716"/>
          </a:xfrm>
        </p:grpSpPr>
        <p:sp>
          <p:nvSpPr>
            <p:cNvPr id="3" name="Rounded Rectangle 14">
              <a:extLst>
                <a:ext uri="{FF2B5EF4-FFF2-40B4-BE49-F238E27FC236}">
                  <a16:creationId xmlns:a16="http://schemas.microsoft.com/office/drawing/2014/main" id="{425CECEB-1A44-58C5-A149-17EFDF36DDC4}"/>
                </a:ext>
              </a:extLst>
            </p:cNvPr>
            <p:cNvSpPr/>
            <p:nvPr/>
          </p:nvSpPr>
          <p:spPr>
            <a:xfrm>
              <a:off x="414393" y="1506556"/>
              <a:ext cx="2330654" cy="943716"/>
            </a:xfrm>
            <a:prstGeom prst="roundRect">
              <a:avLst>
                <a:gd name="adj" fmla="val 50000"/>
              </a:avLst>
            </a:prstGeom>
            <a:solidFill>
              <a:srgbClr val="116C9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i="0" u="none" strike="noStrike" kern="1200" cap="none" spc="0" normalizeH="0" baseline="0" noProof="0" dirty="0">
                <a:ln>
                  <a:noFill/>
                </a:ln>
                <a:solidFill>
                  <a:prstClr val="white"/>
                </a:solidFill>
                <a:effectLst/>
                <a:uLnTx/>
                <a:uFillTx/>
                <a:latin typeface="Calibri Light"/>
                <a:ea typeface="+mn-ea"/>
                <a:cs typeface="+mn-cs"/>
              </a:endParaRPr>
            </a:p>
          </p:txBody>
        </p:sp>
        <p:sp>
          <p:nvSpPr>
            <p:cNvPr id="4" name="TextBox 3">
              <a:extLst>
                <a:ext uri="{FF2B5EF4-FFF2-40B4-BE49-F238E27FC236}">
                  <a16:creationId xmlns:a16="http://schemas.microsoft.com/office/drawing/2014/main" id="{EF1EF4F7-E002-BFA0-9982-A5B650755FE8}"/>
                </a:ext>
              </a:extLst>
            </p:cNvPr>
            <p:cNvSpPr txBox="1"/>
            <p:nvPr/>
          </p:nvSpPr>
          <p:spPr>
            <a:xfrm>
              <a:off x="646455" y="1847948"/>
              <a:ext cx="1866529" cy="26092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solidFill>
                    <a:prstClr val="white"/>
                  </a:solidFill>
                  <a:latin typeface="Tw Cen MT" panose="020B0602020104020603" pitchFamily="34" charset="0"/>
                </a:rPr>
                <a:t>ALL 35 X VARIABLES</a:t>
              </a:r>
              <a:endParaRPr kumimoji="0" lang="en-US" sz="1100" i="0" u="none" strike="noStrike" kern="1200" cap="none" spc="0" normalizeH="0" baseline="0" noProof="0" dirty="0">
                <a:ln>
                  <a:noFill/>
                </a:ln>
                <a:solidFill>
                  <a:prstClr val="white"/>
                </a:solidFill>
                <a:effectLst/>
                <a:uLnTx/>
                <a:uFillTx/>
                <a:latin typeface="Tw Cen MT" panose="020B0602020104020603" pitchFamily="34" charset="0"/>
              </a:endParaRPr>
            </a:p>
          </p:txBody>
        </p:sp>
      </p:grpSp>
      <p:cxnSp>
        <p:nvCxnSpPr>
          <p:cNvPr id="9" name="Straight Arrow Connector 8">
            <a:extLst>
              <a:ext uri="{FF2B5EF4-FFF2-40B4-BE49-F238E27FC236}">
                <a16:creationId xmlns:a16="http://schemas.microsoft.com/office/drawing/2014/main" id="{22B879BA-81D0-A29E-4271-26D1E747D11B}"/>
              </a:ext>
            </a:extLst>
          </p:cNvPr>
          <p:cNvCxnSpPr>
            <a:cxnSpLocks/>
          </p:cNvCxnSpPr>
          <p:nvPr/>
        </p:nvCxnSpPr>
        <p:spPr>
          <a:xfrm flipH="1">
            <a:off x="7627216" y="2415156"/>
            <a:ext cx="1" cy="315693"/>
          </a:xfrm>
          <a:prstGeom prst="straightConnector1">
            <a:avLst/>
          </a:prstGeom>
          <a:ln w="19050">
            <a:solidFill>
              <a:srgbClr val="65757D"/>
            </a:solidFill>
            <a:prstDash val="sysDot"/>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0303185"/>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odern 04">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47">
      <a:majorFont>
        <a:latin typeface="Roboto"/>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710</TotalTime>
  <Words>1483</Words>
  <Application>Microsoft Office PowerPoint</Application>
  <PresentationFormat>Widescreen</PresentationFormat>
  <Paragraphs>291</Paragraphs>
  <Slides>17</Slides>
  <Notes>16</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17</vt:i4>
      </vt:variant>
    </vt:vector>
  </HeadingPairs>
  <TitlesOfParts>
    <vt:vector size="27" baseType="lpstr">
      <vt:lpstr>Arial</vt:lpstr>
      <vt:lpstr>Calibri</vt:lpstr>
      <vt:lpstr>Calibri Light</vt:lpstr>
      <vt:lpstr>Century Gothic</vt:lpstr>
      <vt:lpstr>Roboto</vt:lpstr>
      <vt:lpstr>Roboto Light</vt:lpstr>
      <vt:lpstr>Tw Cen MT</vt:lpstr>
      <vt:lpstr>Office Theme</vt:lpstr>
      <vt:lpstr>3_Office Theme</vt:lpstr>
      <vt:lpstr>4_Office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trisnawanugroho</dc:creator>
  <cp:lastModifiedBy>moeez abbas</cp:lastModifiedBy>
  <cp:revision>33</cp:revision>
  <dcterms:created xsi:type="dcterms:W3CDTF">2019-01-14T06:48:50Z</dcterms:created>
  <dcterms:modified xsi:type="dcterms:W3CDTF">2023-04-10T11:58:26Z</dcterms:modified>
</cp:coreProperties>
</file>

<file path=docProps/thumbnail.jpeg>
</file>